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448" r:id="rId2"/>
    <p:sldId id="310" r:id="rId3"/>
    <p:sldId id="1429" r:id="rId4"/>
    <p:sldId id="1391" r:id="rId5"/>
    <p:sldId id="649" r:id="rId6"/>
    <p:sldId id="1410" r:id="rId7"/>
    <p:sldId id="1426" r:id="rId8"/>
    <p:sldId id="1437" r:id="rId9"/>
    <p:sldId id="1422" r:id="rId10"/>
    <p:sldId id="1420" r:id="rId11"/>
    <p:sldId id="1439" r:id="rId12"/>
    <p:sldId id="143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08" autoAdjust="0"/>
    <p:restoredTop sz="94660"/>
  </p:normalViewPr>
  <p:slideViewPr>
    <p:cSldViewPr snapToGrid="0">
      <p:cViewPr varScale="1">
        <p:scale>
          <a:sx n="64" d="100"/>
          <a:sy n="64" d="100"/>
        </p:scale>
        <p:origin x="7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4B0046-139F-4CB2-BABA-AD461FA53636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295F052-18BA-4E4E-A533-DBD861D7C95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Agronomic</a:t>
          </a:r>
        </a:p>
      </dgm:t>
    </dgm:pt>
    <dgm:pt modelId="{2B05C516-1A8A-49D6-8C35-B3D6FD24E22C}" type="parTrans" cxnId="{25E59FBF-814C-42A7-B843-51DF19C57AF2}">
      <dgm:prSet/>
      <dgm:spPr/>
      <dgm:t>
        <a:bodyPr/>
        <a:lstStyle/>
        <a:p>
          <a:endParaRPr lang="en-US"/>
        </a:p>
      </dgm:t>
    </dgm:pt>
    <dgm:pt modelId="{FAB33403-1B79-420B-A6B1-9DF425B9B0F0}" type="sibTrans" cxnId="{25E59FBF-814C-42A7-B843-51DF19C57AF2}">
      <dgm:prSet/>
      <dgm:spPr/>
      <dgm:t>
        <a:bodyPr/>
        <a:lstStyle/>
        <a:p>
          <a:endParaRPr lang="en-US"/>
        </a:p>
      </dgm:t>
    </dgm:pt>
    <dgm:pt modelId="{377AA2EF-E679-43EA-824B-F55651CE10E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Economic</a:t>
          </a:r>
        </a:p>
      </dgm:t>
    </dgm:pt>
    <dgm:pt modelId="{687DE6FA-61E0-4F04-8DEC-872F3DDD1E7E}" type="parTrans" cxnId="{0101C424-0F18-4131-A7C3-9C715529CA0E}">
      <dgm:prSet/>
      <dgm:spPr/>
      <dgm:t>
        <a:bodyPr/>
        <a:lstStyle/>
        <a:p>
          <a:endParaRPr lang="en-US"/>
        </a:p>
      </dgm:t>
    </dgm:pt>
    <dgm:pt modelId="{C47D35A1-D96A-4364-B843-193185F31E86}" type="sibTrans" cxnId="{0101C424-0F18-4131-A7C3-9C715529CA0E}">
      <dgm:prSet/>
      <dgm:spPr/>
      <dgm:t>
        <a:bodyPr/>
        <a:lstStyle/>
        <a:p>
          <a:endParaRPr lang="en-US"/>
        </a:p>
      </dgm:t>
    </dgm:pt>
    <dgm:pt modelId="{F4B7634D-9B28-4C12-851E-3697F6546BD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Managerial</a:t>
          </a:r>
        </a:p>
      </dgm:t>
    </dgm:pt>
    <dgm:pt modelId="{19F6C468-B1AB-4678-96F9-42870DD753B0}" type="parTrans" cxnId="{C6FA50A6-ACE0-4A24-9077-7AF3FE199862}">
      <dgm:prSet/>
      <dgm:spPr/>
      <dgm:t>
        <a:bodyPr/>
        <a:lstStyle/>
        <a:p>
          <a:endParaRPr lang="en-US"/>
        </a:p>
      </dgm:t>
    </dgm:pt>
    <dgm:pt modelId="{D79EA44D-AE1F-49E5-950A-FA285C13F535}" type="sibTrans" cxnId="{C6FA50A6-ACE0-4A24-9077-7AF3FE199862}">
      <dgm:prSet/>
      <dgm:spPr/>
      <dgm:t>
        <a:bodyPr/>
        <a:lstStyle/>
        <a:p>
          <a:endParaRPr lang="en-US"/>
        </a:p>
      </dgm:t>
    </dgm:pt>
    <dgm:pt modelId="{95EBB8B1-CCB7-4B10-8A99-9F3A860A3CC5}" type="pres">
      <dgm:prSet presAssocID="{E04B0046-139F-4CB2-BABA-AD461FA53636}" presName="root" presStyleCnt="0">
        <dgm:presLayoutVars>
          <dgm:dir/>
          <dgm:resizeHandles val="exact"/>
        </dgm:presLayoutVars>
      </dgm:prSet>
      <dgm:spPr/>
    </dgm:pt>
    <dgm:pt modelId="{A704A7B5-C3E6-4C13-80B9-4EEE40209B86}" type="pres">
      <dgm:prSet presAssocID="{6295F052-18BA-4E4E-A533-DBD861D7C950}" presName="compNode" presStyleCnt="0"/>
      <dgm:spPr/>
    </dgm:pt>
    <dgm:pt modelId="{0F165FD8-26DD-4F9B-8A73-0E47C42CFFC3}" type="pres">
      <dgm:prSet presAssocID="{6295F052-18BA-4E4E-A533-DBD861D7C950}" presName="iconRect" presStyleLbl="node1" presStyleIdx="0" presStyleCnt="3" custLinFactNeighborY="4275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prouting Seed with solid fill"/>
        </a:ext>
      </dgm:extLst>
    </dgm:pt>
    <dgm:pt modelId="{92C17222-88EF-4BF9-8464-BD98DCCEC028}" type="pres">
      <dgm:prSet presAssocID="{6295F052-18BA-4E4E-A533-DBD861D7C950}" presName="spaceRect" presStyleCnt="0"/>
      <dgm:spPr/>
    </dgm:pt>
    <dgm:pt modelId="{96DCF196-3020-4FFB-9544-5385F7F9DB50}" type="pres">
      <dgm:prSet presAssocID="{6295F052-18BA-4E4E-A533-DBD861D7C950}" presName="textRect" presStyleLbl="revTx" presStyleIdx="0" presStyleCnt="3">
        <dgm:presLayoutVars>
          <dgm:chMax val="1"/>
          <dgm:chPref val="1"/>
        </dgm:presLayoutVars>
      </dgm:prSet>
      <dgm:spPr/>
    </dgm:pt>
    <dgm:pt modelId="{55E31428-F002-4BF7-85AE-7A12AD10FF09}" type="pres">
      <dgm:prSet presAssocID="{FAB33403-1B79-420B-A6B1-9DF425B9B0F0}" presName="sibTrans" presStyleCnt="0"/>
      <dgm:spPr/>
    </dgm:pt>
    <dgm:pt modelId="{FF95EA95-1967-4181-ACDB-76C57CD05EE0}" type="pres">
      <dgm:prSet presAssocID="{377AA2EF-E679-43EA-824B-F55651CE10E2}" presName="compNode" presStyleCnt="0"/>
      <dgm:spPr/>
    </dgm:pt>
    <dgm:pt modelId="{5D3B4C2D-ABDC-49CD-8AD7-DBF1C80A877B}" type="pres">
      <dgm:prSet presAssocID="{377AA2EF-E679-43EA-824B-F55651CE10E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pward trend with solid fill"/>
        </a:ext>
      </dgm:extLst>
    </dgm:pt>
    <dgm:pt modelId="{C379FD24-EAFF-4637-BD79-8254CB4D7803}" type="pres">
      <dgm:prSet presAssocID="{377AA2EF-E679-43EA-824B-F55651CE10E2}" presName="spaceRect" presStyleCnt="0"/>
      <dgm:spPr/>
    </dgm:pt>
    <dgm:pt modelId="{6F412B94-AA3D-4638-9D1D-C93204213E64}" type="pres">
      <dgm:prSet presAssocID="{377AA2EF-E679-43EA-824B-F55651CE10E2}" presName="textRect" presStyleLbl="revTx" presStyleIdx="1" presStyleCnt="3">
        <dgm:presLayoutVars>
          <dgm:chMax val="1"/>
          <dgm:chPref val="1"/>
        </dgm:presLayoutVars>
      </dgm:prSet>
      <dgm:spPr/>
    </dgm:pt>
    <dgm:pt modelId="{E0D47D92-912B-41C8-8BD9-1D6337111792}" type="pres">
      <dgm:prSet presAssocID="{C47D35A1-D96A-4364-B843-193185F31E86}" presName="sibTrans" presStyleCnt="0"/>
      <dgm:spPr/>
    </dgm:pt>
    <dgm:pt modelId="{DBA0582D-1A31-4364-B96B-BAE0B205B1CF}" type="pres">
      <dgm:prSet presAssocID="{F4B7634D-9B28-4C12-851E-3697F6546BD5}" presName="compNode" presStyleCnt="0"/>
      <dgm:spPr/>
    </dgm:pt>
    <dgm:pt modelId="{44638295-4EF0-42EA-98F8-B555493071A0}" type="pres">
      <dgm:prSet presAssocID="{F4B7634D-9B28-4C12-851E-3697F6546BD5}" presName="iconRect" presStyleLbl="node1" presStyleIdx="2" presStyleCnt="3" custLinFactNeighborX="3467" custLinFactNeighborY="427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3C8FB7AE-DD83-4456-B16B-41A4713D40D3}" type="pres">
      <dgm:prSet presAssocID="{F4B7634D-9B28-4C12-851E-3697F6546BD5}" presName="spaceRect" presStyleCnt="0"/>
      <dgm:spPr/>
    </dgm:pt>
    <dgm:pt modelId="{67347C38-E425-421C-A3D0-BE46807B9FF9}" type="pres">
      <dgm:prSet presAssocID="{F4B7634D-9B28-4C12-851E-3697F6546BD5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0101C424-0F18-4131-A7C3-9C715529CA0E}" srcId="{E04B0046-139F-4CB2-BABA-AD461FA53636}" destId="{377AA2EF-E679-43EA-824B-F55651CE10E2}" srcOrd="1" destOrd="0" parTransId="{687DE6FA-61E0-4F04-8DEC-872F3DDD1E7E}" sibTransId="{C47D35A1-D96A-4364-B843-193185F31E86}"/>
    <dgm:cxn modelId="{CA0B7B53-30AB-48F9-A5F7-B15D8BACF0FE}" type="presOf" srcId="{E04B0046-139F-4CB2-BABA-AD461FA53636}" destId="{95EBB8B1-CCB7-4B10-8A99-9F3A860A3CC5}" srcOrd="0" destOrd="0" presId="urn:microsoft.com/office/officeart/2018/2/layout/IconLabelList"/>
    <dgm:cxn modelId="{C6FA50A6-ACE0-4A24-9077-7AF3FE199862}" srcId="{E04B0046-139F-4CB2-BABA-AD461FA53636}" destId="{F4B7634D-9B28-4C12-851E-3697F6546BD5}" srcOrd="2" destOrd="0" parTransId="{19F6C468-B1AB-4678-96F9-42870DD753B0}" sibTransId="{D79EA44D-AE1F-49E5-950A-FA285C13F535}"/>
    <dgm:cxn modelId="{FD3367A9-2A25-4E07-BAD1-486AB3BCF474}" type="presOf" srcId="{377AA2EF-E679-43EA-824B-F55651CE10E2}" destId="{6F412B94-AA3D-4638-9D1D-C93204213E64}" srcOrd="0" destOrd="0" presId="urn:microsoft.com/office/officeart/2018/2/layout/IconLabelList"/>
    <dgm:cxn modelId="{4A4E7AAC-7A0B-4E28-8B67-2E1C6BB6062E}" type="presOf" srcId="{6295F052-18BA-4E4E-A533-DBD861D7C950}" destId="{96DCF196-3020-4FFB-9544-5385F7F9DB50}" srcOrd="0" destOrd="0" presId="urn:microsoft.com/office/officeart/2018/2/layout/IconLabelList"/>
    <dgm:cxn modelId="{60ACFEB0-9AC7-40DA-87C5-86F9186C6837}" type="presOf" srcId="{F4B7634D-9B28-4C12-851E-3697F6546BD5}" destId="{67347C38-E425-421C-A3D0-BE46807B9FF9}" srcOrd="0" destOrd="0" presId="urn:microsoft.com/office/officeart/2018/2/layout/IconLabelList"/>
    <dgm:cxn modelId="{25E59FBF-814C-42A7-B843-51DF19C57AF2}" srcId="{E04B0046-139F-4CB2-BABA-AD461FA53636}" destId="{6295F052-18BA-4E4E-A533-DBD861D7C950}" srcOrd="0" destOrd="0" parTransId="{2B05C516-1A8A-49D6-8C35-B3D6FD24E22C}" sibTransId="{FAB33403-1B79-420B-A6B1-9DF425B9B0F0}"/>
    <dgm:cxn modelId="{85841A66-3C23-4D6F-B38A-7C91618D60D4}" type="presParOf" srcId="{95EBB8B1-CCB7-4B10-8A99-9F3A860A3CC5}" destId="{A704A7B5-C3E6-4C13-80B9-4EEE40209B86}" srcOrd="0" destOrd="0" presId="urn:microsoft.com/office/officeart/2018/2/layout/IconLabelList"/>
    <dgm:cxn modelId="{8B4635E1-8896-4580-ABFB-1DB852EE4352}" type="presParOf" srcId="{A704A7B5-C3E6-4C13-80B9-4EEE40209B86}" destId="{0F165FD8-26DD-4F9B-8A73-0E47C42CFFC3}" srcOrd="0" destOrd="0" presId="urn:microsoft.com/office/officeart/2018/2/layout/IconLabelList"/>
    <dgm:cxn modelId="{9E0DCA72-CB3E-45E0-B9AD-DFB5F146BCE6}" type="presParOf" srcId="{A704A7B5-C3E6-4C13-80B9-4EEE40209B86}" destId="{92C17222-88EF-4BF9-8464-BD98DCCEC028}" srcOrd="1" destOrd="0" presId="urn:microsoft.com/office/officeart/2018/2/layout/IconLabelList"/>
    <dgm:cxn modelId="{2E9CBA1B-68A1-427A-88C9-EC10793A6032}" type="presParOf" srcId="{A704A7B5-C3E6-4C13-80B9-4EEE40209B86}" destId="{96DCF196-3020-4FFB-9544-5385F7F9DB50}" srcOrd="2" destOrd="0" presId="urn:microsoft.com/office/officeart/2018/2/layout/IconLabelList"/>
    <dgm:cxn modelId="{49E5A8A0-1D61-41B3-B68D-E92762AF7C2F}" type="presParOf" srcId="{95EBB8B1-CCB7-4B10-8A99-9F3A860A3CC5}" destId="{55E31428-F002-4BF7-85AE-7A12AD10FF09}" srcOrd="1" destOrd="0" presId="urn:microsoft.com/office/officeart/2018/2/layout/IconLabelList"/>
    <dgm:cxn modelId="{D01494E3-4B6A-4AD3-8E56-BDDAE799C88B}" type="presParOf" srcId="{95EBB8B1-CCB7-4B10-8A99-9F3A860A3CC5}" destId="{FF95EA95-1967-4181-ACDB-76C57CD05EE0}" srcOrd="2" destOrd="0" presId="urn:microsoft.com/office/officeart/2018/2/layout/IconLabelList"/>
    <dgm:cxn modelId="{4A267F6D-683A-4E55-87A9-4AD2C4FBFA2F}" type="presParOf" srcId="{FF95EA95-1967-4181-ACDB-76C57CD05EE0}" destId="{5D3B4C2D-ABDC-49CD-8AD7-DBF1C80A877B}" srcOrd="0" destOrd="0" presId="urn:microsoft.com/office/officeart/2018/2/layout/IconLabelList"/>
    <dgm:cxn modelId="{0ABDEAE4-D767-4C70-9611-001BF20F877C}" type="presParOf" srcId="{FF95EA95-1967-4181-ACDB-76C57CD05EE0}" destId="{C379FD24-EAFF-4637-BD79-8254CB4D7803}" srcOrd="1" destOrd="0" presId="urn:microsoft.com/office/officeart/2018/2/layout/IconLabelList"/>
    <dgm:cxn modelId="{8A57D4F1-7886-4D33-AB90-B24883FBA9D3}" type="presParOf" srcId="{FF95EA95-1967-4181-ACDB-76C57CD05EE0}" destId="{6F412B94-AA3D-4638-9D1D-C93204213E64}" srcOrd="2" destOrd="0" presId="urn:microsoft.com/office/officeart/2018/2/layout/IconLabelList"/>
    <dgm:cxn modelId="{18E749A6-8251-49D0-8B67-E4952FF49FC7}" type="presParOf" srcId="{95EBB8B1-CCB7-4B10-8A99-9F3A860A3CC5}" destId="{E0D47D92-912B-41C8-8BD9-1D6337111792}" srcOrd="3" destOrd="0" presId="urn:microsoft.com/office/officeart/2018/2/layout/IconLabelList"/>
    <dgm:cxn modelId="{99811ED9-7FC6-45EF-9F08-B0C66BEEA672}" type="presParOf" srcId="{95EBB8B1-CCB7-4B10-8A99-9F3A860A3CC5}" destId="{DBA0582D-1A31-4364-B96B-BAE0B205B1CF}" srcOrd="4" destOrd="0" presId="urn:microsoft.com/office/officeart/2018/2/layout/IconLabelList"/>
    <dgm:cxn modelId="{54DB7F6B-15DB-42AD-981B-8F5DC042B271}" type="presParOf" srcId="{DBA0582D-1A31-4364-B96B-BAE0B205B1CF}" destId="{44638295-4EF0-42EA-98F8-B555493071A0}" srcOrd="0" destOrd="0" presId="urn:microsoft.com/office/officeart/2018/2/layout/IconLabelList"/>
    <dgm:cxn modelId="{58BDD460-AF5C-4850-A588-57E7DE71D380}" type="presParOf" srcId="{DBA0582D-1A31-4364-B96B-BAE0B205B1CF}" destId="{3C8FB7AE-DD83-4456-B16B-41A4713D40D3}" srcOrd="1" destOrd="0" presId="urn:microsoft.com/office/officeart/2018/2/layout/IconLabelList"/>
    <dgm:cxn modelId="{93359D16-306C-487C-B31C-7C7A06A25595}" type="presParOf" srcId="{DBA0582D-1A31-4364-B96B-BAE0B205B1CF}" destId="{67347C38-E425-421C-A3D0-BE46807B9FF9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E91CAA-4FEB-4D84-A27C-998A49E3E20B}" type="doc">
      <dgm:prSet loTypeId="urn:microsoft.com/office/officeart/2005/8/layout/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6589941-61B9-4199-9052-A6A182AEE299}">
      <dgm:prSet custT="1"/>
      <dgm:spPr/>
      <dgm:t>
        <a:bodyPr/>
        <a:lstStyle/>
        <a:p>
          <a:r>
            <a:rPr lang="en-US" sz="2000" b="1" dirty="0">
              <a:solidFill>
                <a:schemeClr val="bg1"/>
              </a:solidFill>
            </a:rPr>
            <a:t>Climate Smart Practices are “Good”</a:t>
          </a:r>
          <a:endParaRPr lang="en-US" sz="2000" dirty="0">
            <a:solidFill>
              <a:schemeClr val="bg1"/>
            </a:solidFill>
          </a:endParaRPr>
        </a:p>
      </dgm:t>
    </dgm:pt>
    <dgm:pt modelId="{D3BDB2B4-832A-465E-B71F-16ED99688085}" type="parTrans" cxnId="{0915EF83-97E7-47C3-A894-053AF42DB6FF}">
      <dgm:prSet/>
      <dgm:spPr/>
      <dgm:t>
        <a:bodyPr/>
        <a:lstStyle/>
        <a:p>
          <a:endParaRPr lang="en-US"/>
        </a:p>
      </dgm:t>
    </dgm:pt>
    <dgm:pt modelId="{4E462B79-CBB7-4C8F-B474-EE0FD94C8395}" type="sibTrans" cxnId="{0915EF83-97E7-47C3-A894-053AF42DB6FF}">
      <dgm:prSet/>
      <dgm:spPr/>
      <dgm:t>
        <a:bodyPr/>
        <a:lstStyle/>
        <a:p>
          <a:endParaRPr lang="en-US"/>
        </a:p>
      </dgm:t>
    </dgm:pt>
    <dgm:pt modelId="{C5D38327-D1FE-43DF-94CC-E7612CE49DC2}">
      <dgm:prSet/>
      <dgm:spPr/>
      <dgm:t>
        <a:bodyPr/>
        <a:lstStyle/>
        <a:p>
          <a:r>
            <a:rPr lang="en-US" b="1"/>
            <a:t>Challenge:  </a:t>
          </a:r>
          <a:r>
            <a:rPr lang="en-US"/>
            <a:t>Intercropping &amp; Roller Crimping Not Widely Accepted</a:t>
          </a:r>
        </a:p>
      </dgm:t>
    </dgm:pt>
    <dgm:pt modelId="{16404606-C971-4306-9C08-D840B3F109E1}" type="parTrans" cxnId="{A6970353-2B87-474B-AC5B-394E14EBE03A}">
      <dgm:prSet/>
      <dgm:spPr/>
      <dgm:t>
        <a:bodyPr/>
        <a:lstStyle/>
        <a:p>
          <a:endParaRPr lang="en-US"/>
        </a:p>
      </dgm:t>
    </dgm:pt>
    <dgm:pt modelId="{FF22CAC4-20D0-4AC0-95F1-B2C1913FC6E8}" type="sibTrans" cxnId="{A6970353-2B87-474B-AC5B-394E14EBE03A}">
      <dgm:prSet/>
      <dgm:spPr/>
      <dgm:t>
        <a:bodyPr/>
        <a:lstStyle/>
        <a:p>
          <a:endParaRPr lang="en-US"/>
        </a:p>
      </dgm:t>
    </dgm:pt>
    <dgm:pt modelId="{1C03E597-4149-4D1F-B5FE-43FC4167EA49}">
      <dgm:prSet/>
      <dgm:spPr/>
      <dgm:t>
        <a:bodyPr/>
        <a:lstStyle/>
        <a:p>
          <a:r>
            <a:rPr lang="en-US"/>
            <a:t>Strategic deployment of cover crops</a:t>
          </a:r>
        </a:p>
      </dgm:t>
    </dgm:pt>
    <dgm:pt modelId="{92BD6EC3-CD92-49DF-A7E9-0B0917AEB355}" type="parTrans" cxnId="{E396B34F-8070-4B9F-A163-465A3A972ECE}">
      <dgm:prSet/>
      <dgm:spPr/>
      <dgm:t>
        <a:bodyPr/>
        <a:lstStyle/>
        <a:p>
          <a:endParaRPr lang="en-US"/>
        </a:p>
      </dgm:t>
    </dgm:pt>
    <dgm:pt modelId="{7BBE7652-5549-431A-A2BC-F28D4309D886}" type="sibTrans" cxnId="{E396B34F-8070-4B9F-A163-465A3A972ECE}">
      <dgm:prSet/>
      <dgm:spPr/>
      <dgm:t>
        <a:bodyPr/>
        <a:lstStyle/>
        <a:p>
          <a:endParaRPr lang="en-US"/>
        </a:p>
      </dgm:t>
    </dgm:pt>
    <dgm:pt modelId="{BA3B8BEC-7A58-45DD-8056-F15FEB8CD0AD}">
      <dgm:prSet/>
      <dgm:spPr/>
      <dgm:t>
        <a:bodyPr/>
        <a:lstStyle/>
        <a:p>
          <a:r>
            <a:rPr lang="en-US" b="1"/>
            <a:t>Opportunity: </a:t>
          </a:r>
          <a:r>
            <a:rPr lang="en-US"/>
            <a:t> Expand Good Farming Practices to Include Climate Smart Techniques</a:t>
          </a:r>
        </a:p>
      </dgm:t>
    </dgm:pt>
    <dgm:pt modelId="{19259CE2-98CA-41BD-B209-D7C61641F27B}" type="parTrans" cxnId="{C1A1DDD0-A9F7-44B5-A833-BBB48AAC58C5}">
      <dgm:prSet/>
      <dgm:spPr/>
      <dgm:t>
        <a:bodyPr/>
        <a:lstStyle/>
        <a:p>
          <a:endParaRPr lang="en-US"/>
        </a:p>
      </dgm:t>
    </dgm:pt>
    <dgm:pt modelId="{450EEA4C-8400-4866-8185-A8D923E83C1E}" type="sibTrans" cxnId="{C1A1DDD0-A9F7-44B5-A833-BBB48AAC58C5}">
      <dgm:prSet/>
      <dgm:spPr/>
      <dgm:t>
        <a:bodyPr/>
        <a:lstStyle/>
        <a:p>
          <a:endParaRPr lang="en-US"/>
        </a:p>
      </dgm:t>
    </dgm:pt>
    <dgm:pt modelId="{5692AB86-C407-46A4-B9AA-CE42DE13D9C5}">
      <dgm:prSet custT="1"/>
      <dgm:spPr/>
      <dgm:t>
        <a:bodyPr/>
        <a:lstStyle/>
        <a:p>
          <a:r>
            <a:rPr lang="en-US" sz="2000" b="1" dirty="0">
              <a:solidFill>
                <a:schemeClr val="bg1"/>
              </a:solidFill>
            </a:rPr>
            <a:t>Interagency Consistency: </a:t>
          </a:r>
          <a:endParaRPr lang="en-US" sz="2000" dirty="0">
            <a:solidFill>
              <a:schemeClr val="bg1"/>
            </a:solidFill>
          </a:endParaRPr>
        </a:p>
      </dgm:t>
    </dgm:pt>
    <dgm:pt modelId="{38D0812E-8CA2-4041-BC6D-493CF460A79C}" type="parTrans" cxnId="{067B4D2E-2C04-433C-AD29-D893AC12825A}">
      <dgm:prSet/>
      <dgm:spPr/>
      <dgm:t>
        <a:bodyPr/>
        <a:lstStyle/>
        <a:p>
          <a:endParaRPr lang="en-US"/>
        </a:p>
      </dgm:t>
    </dgm:pt>
    <dgm:pt modelId="{8B57B9A4-DAEA-41C2-852A-5590D3BDECC8}" type="sibTrans" cxnId="{067B4D2E-2C04-433C-AD29-D893AC12825A}">
      <dgm:prSet/>
      <dgm:spPr/>
      <dgm:t>
        <a:bodyPr/>
        <a:lstStyle/>
        <a:p>
          <a:endParaRPr lang="en-US"/>
        </a:p>
      </dgm:t>
    </dgm:pt>
    <dgm:pt modelId="{50AEDD70-5D18-4444-A3AE-ECBAC9D1CE04}">
      <dgm:prSet/>
      <dgm:spPr/>
      <dgm:t>
        <a:bodyPr/>
        <a:lstStyle/>
        <a:p>
          <a:r>
            <a:rPr lang="en-US" b="1"/>
            <a:t>Challenge: </a:t>
          </a:r>
          <a:r>
            <a:rPr lang="en-US"/>
            <a:t>RMA Requires Transition System Plans when the NOP does not have Official Standards for Transition </a:t>
          </a:r>
        </a:p>
      </dgm:t>
    </dgm:pt>
    <dgm:pt modelId="{85BB6AC5-8ACC-41C1-9AE6-9BF7E351CC48}" type="parTrans" cxnId="{33E00D4B-C635-4F7D-8CA9-52AB231EFB64}">
      <dgm:prSet/>
      <dgm:spPr/>
      <dgm:t>
        <a:bodyPr/>
        <a:lstStyle/>
        <a:p>
          <a:endParaRPr lang="en-US"/>
        </a:p>
      </dgm:t>
    </dgm:pt>
    <dgm:pt modelId="{175BA8B1-044D-4FFA-9DFC-4E658A6C06AD}" type="sibTrans" cxnId="{33E00D4B-C635-4F7D-8CA9-52AB231EFB64}">
      <dgm:prSet/>
      <dgm:spPr/>
      <dgm:t>
        <a:bodyPr/>
        <a:lstStyle/>
        <a:p>
          <a:endParaRPr lang="en-US"/>
        </a:p>
      </dgm:t>
    </dgm:pt>
    <dgm:pt modelId="{47ABB777-C9DD-4293-ACBE-BFECDCC7F8FA}">
      <dgm:prSet/>
      <dgm:spPr/>
      <dgm:t>
        <a:bodyPr/>
        <a:lstStyle/>
        <a:p>
          <a:r>
            <a:rPr lang="en-US" b="1"/>
            <a:t>Opportunity:  </a:t>
          </a:r>
          <a:r>
            <a:rPr lang="en-US"/>
            <a:t>Match Expectations within the USDA Umbrella for Transition Requirements</a:t>
          </a:r>
        </a:p>
      </dgm:t>
    </dgm:pt>
    <dgm:pt modelId="{A45DE15D-F19B-4097-BD42-C4EF80F2B651}" type="parTrans" cxnId="{E7993AAE-D420-4CDE-A844-4984CC0FA570}">
      <dgm:prSet/>
      <dgm:spPr/>
      <dgm:t>
        <a:bodyPr/>
        <a:lstStyle/>
        <a:p>
          <a:endParaRPr lang="en-US"/>
        </a:p>
      </dgm:t>
    </dgm:pt>
    <dgm:pt modelId="{84A2EDA7-B19D-41F6-BF76-ED57CACCAEFB}" type="sibTrans" cxnId="{E7993AAE-D420-4CDE-A844-4984CC0FA570}">
      <dgm:prSet/>
      <dgm:spPr/>
      <dgm:t>
        <a:bodyPr/>
        <a:lstStyle/>
        <a:p>
          <a:endParaRPr lang="en-US"/>
        </a:p>
      </dgm:t>
    </dgm:pt>
    <dgm:pt modelId="{892DFEDD-5C12-4E98-B5FD-2AC1216894E8}">
      <dgm:prSet custT="1"/>
      <dgm:spPr/>
      <dgm:t>
        <a:bodyPr/>
        <a:lstStyle/>
        <a:p>
          <a:r>
            <a:rPr lang="en-US" sz="2000" b="1" dirty="0">
              <a:solidFill>
                <a:schemeClr val="bg1"/>
              </a:solidFill>
            </a:rPr>
            <a:t>Dicamba Impact:</a:t>
          </a:r>
          <a:endParaRPr lang="en-US" sz="2000" dirty="0">
            <a:solidFill>
              <a:schemeClr val="bg1"/>
            </a:solidFill>
          </a:endParaRPr>
        </a:p>
      </dgm:t>
    </dgm:pt>
    <dgm:pt modelId="{9F73B7B0-5D09-4397-9F37-34BEA37A7640}" type="parTrans" cxnId="{9F832923-BCA8-482E-9D45-1D0A69B605E9}">
      <dgm:prSet/>
      <dgm:spPr/>
      <dgm:t>
        <a:bodyPr/>
        <a:lstStyle/>
        <a:p>
          <a:endParaRPr lang="en-US"/>
        </a:p>
      </dgm:t>
    </dgm:pt>
    <dgm:pt modelId="{827DD3CC-F5C5-43BB-867D-18E9A1F5B789}" type="sibTrans" cxnId="{9F832923-BCA8-482E-9D45-1D0A69B605E9}">
      <dgm:prSet/>
      <dgm:spPr/>
      <dgm:t>
        <a:bodyPr/>
        <a:lstStyle/>
        <a:p>
          <a:endParaRPr lang="en-US"/>
        </a:p>
      </dgm:t>
    </dgm:pt>
    <dgm:pt modelId="{6329CE51-B3E3-44AA-999D-5641D19D41FC}">
      <dgm:prSet/>
      <dgm:spPr/>
      <dgm:t>
        <a:bodyPr/>
        <a:lstStyle/>
        <a:p>
          <a:r>
            <a:rPr lang="en-US" b="1"/>
            <a:t>Challenge:  </a:t>
          </a:r>
          <a:r>
            <a:rPr lang="en-US"/>
            <a:t>Point of Source is Nearly Impossible to Identify</a:t>
          </a:r>
        </a:p>
      </dgm:t>
    </dgm:pt>
    <dgm:pt modelId="{29B57E71-5B92-4D70-97AB-621E580B8D46}" type="parTrans" cxnId="{3305CF18-C002-4760-873A-5CD97E8044F4}">
      <dgm:prSet/>
      <dgm:spPr/>
      <dgm:t>
        <a:bodyPr/>
        <a:lstStyle/>
        <a:p>
          <a:endParaRPr lang="en-US"/>
        </a:p>
      </dgm:t>
    </dgm:pt>
    <dgm:pt modelId="{F45ABE39-6940-4F04-86BE-23612B7A3A9D}" type="sibTrans" cxnId="{3305CF18-C002-4760-873A-5CD97E8044F4}">
      <dgm:prSet/>
      <dgm:spPr/>
      <dgm:t>
        <a:bodyPr/>
        <a:lstStyle/>
        <a:p>
          <a:endParaRPr lang="en-US"/>
        </a:p>
      </dgm:t>
    </dgm:pt>
    <dgm:pt modelId="{4851434D-A1D9-494D-89C6-E876619A5C17}">
      <dgm:prSet/>
      <dgm:spPr/>
      <dgm:t>
        <a:bodyPr/>
        <a:lstStyle/>
        <a:p>
          <a:r>
            <a:rPr lang="en-US"/>
            <a:t>Large losses incurred absorbed solely by impacted transition/organic farmer</a:t>
          </a:r>
        </a:p>
      </dgm:t>
    </dgm:pt>
    <dgm:pt modelId="{F921AC41-E135-490F-9B13-C1490E6867FE}" type="parTrans" cxnId="{021EEB2B-D746-46B4-A49B-79196BF19DA4}">
      <dgm:prSet/>
      <dgm:spPr/>
      <dgm:t>
        <a:bodyPr/>
        <a:lstStyle/>
        <a:p>
          <a:endParaRPr lang="en-US"/>
        </a:p>
      </dgm:t>
    </dgm:pt>
    <dgm:pt modelId="{5FE8B9E8-67AA-4B5F-B1F6-21D0F8F61D44}" type="sibTrans" cxnId="{021EEB2B-D746-46B4-A49B-79196BF19DA4}">
      <dgm:prSet/>
      <dgm:spPr/>
      <dgm:t>
        <a:bodyPr/>
        <a:lstStyle/>
        <a:p>
          <a:endParaRPr lang="en-US"/>
        </a:p>
      </dgm:t>
    </dgm:pt>
    <dgm:pt modelId="{35C916C4-0452-47A6-A3ED-44BEFF2D60CA}">
      <dgm:prSet/>
      <dgm:spPr/>
      <dgm:t>
        <a:bodyPr/>
        <a:lstStyle/>
        <a:p>
          <a:r>
            <a:rPr lang="en-US" b="1"/>
            <a:t>Opportunity:  </a:t>
          </a:r>
          <a:r>
            <a:rPr lang="en-US"/>
            <a:t>Open to any Solutions to Reduce Loss Impact  </a:t>
          </a:r>
        </a:p>
      </dgm:t>
    </dgm:pt>
    <dgm:pt modelId="{60F611A8-206D-497E-86A2-F9FA9C8101C0}" type="parTrans" cxnId="{2D95985B-7955-4BEE-9E8D-CC9FEF72777D}">
      <dgm:prSet/>
      <dgm:spPr/>
      <dgm:t>
        <a:bodyPr/>
        <a:lstStyle/>
        <a:p>
          <a:endParaRPr lang="en-US"/>
        </a:p>
      </dgm:t>
    </dgm:pt>
    <dgm:pt modelId="{90FB81FB-266E-4339-8F87-23DA460F1B4B}" type="sibTrans" cxnId="{2D95985B-7955-4BEE-9E8D-CC9FEF72777D}">
      <dgm:prSet/>
      <dgm:spPr/>
      <dgm:t>
        <a:bodyPr/>
        <a:lstStyle/>
        <a:p>
          <a:endParaRPr lang="en-US"/>
        </a:p>
      </dgm:t>
    </dgm:pt>
    <dgm:pt modelId="{814ADBCC-5E55-4D87-A7C0-9C8CB4932962}" type="pres">
      <dgm:prSet presAssocID="{43E91CAA-4FEB-4D84-A27C-998A49E3E20B}" presName="linear" presStyleCnt="0">
        <dgm:presLayoutVars>
          <dgm:dir/>
          <dgm:animLvl val="lvl"/>
          <dgm:resizeHandles val="exact"/>
        </dgm:presLayoutVars>
      </dgm:prSet>
      <dgm:spPr/>
    </dgm:pt>
    <dgm:pt modelId="{D84D45D7-A8FB-4B16-B7E8-11A1472C35BE}" type="pres">
      <dgm:prSet presAssocID="{66589941-61B9-4199-9052-A6A182AEE299}" presName="parentLin" presStyleCnt="0"/>
      <dgm:spPr/>
    </dgm:pt>
    <dgm:pt modelId="{8CAE47CF-B5A2-4430-AE94-197E379EDF8F}" type="pres">
      <dgm:prSet presAssocID="{66589941-61B9-4199-9052-A6A182AEE299}" presName="parentLeftMargin" presStyleLbl="node1" presStyleIdx="0" presStyleCnt="3"/>
      <dgm:spPr/>
    </dgm:pt>
    <dgm:pt modelId="{297CB2C1-C970-466B-86EA-20EDE93D06A7}" type="pres">
      <dgm:prSet presAssocID="{66589941-61B9-4199-9052-A6A182AEE299}" presName="parentText" presStyleLbl="node1" presStyleIdx="0" presStyleCnt="3" custScaleX="73398" custLinFactNeighborX="-14203" custLinFactNeighborY="10955">
        <dgm:presLayoutVars>
          <dgm:chMax val="0"/>
          <dgm:bulletEnabled val="1"/>
        </dgm:presLayoutVars>
      </dgm:prSet>
      <dgm:spPr/>
    </dgm:pt>
    <dgm:pt modelId="{FD457DDA-9546-4AF5-8CE4-E31E8C173432}" type="pres">
      <dgm:prSet presAssocID="{66589941-61B9-4199-9052-A6A182AEE299}" presName="negativeSpace" presStyleCnt="0"/>
      <dgm:spPr/>
    </dgm:pt>
    <dgm:pt modelId="{198F84CC-DCDB-4006-861A-5E72D39E9E70}" type="pres">
      <dgm:prSet presAssocID="{66589941-61B9-4199-9052-A6A182AEE299}" presName="childText" presStyleLbl="conFgAcc1" presStyleIdx="0" presStyleCnt="3" custLinFactNeighborY="-30256">
        <dgm:presLayoutVars>
          <dgm:bulletEnabled val="1"/>
        </dgm:presLayoutVars>
      </dgm:prSet>
      <dgm:spPr/>
    </dgm:pt>
    <dgm:pt modelId="{55B7A657-4437-4C0E-A728-F53A3546FEBE}" type="pres">
      <dgm:prSet presAssocID="{4E462B79-CBB7-4C8F-B474-EE0FD94C8395}" presName="spaceBetweenRectangles" presStyleCnt="0"/>
      <dgm:spPr/>
    </dgm:pt>
    <dgm:pt modelId="{AFD3B89A-BE52-411D-9F57-A9C959EFB209}" type="pres">
      <dgm:prSet presAssocID="{5692AB86-C407-46A4-B9AA-CE42DE13D9C5}" presName="parentLin" presStyleCnt="0"/>
      <dgm:spPr/>
    </dgm:pt>
    <dgm:pt modelId="{8C126512-B3FF-4BFA-B27B-2FABDE105CD1}" type="pres">
      <dgm:prSet presAssocID="{5692AB86-C407-46A4-B9AA-CE42DE13D9C5}" presName="parentLeftMargin" presStyleLbl="node1" presStyleIdx="0" presStyleCnt="3"/>
      <dgm:spPr/>
    </dgm:pt>
    <dgm:pt modelId="{83891F34-CB6D-4866-859B-683963A833BA}" type="pres">
      <dgm:prSet presAssocID="{5692AB86-C407-46A4-B9AA-CE42DE13D9C5}" presName="parentText" presStyleLbl="node1" presStyleIdx="1" presStyleCnt="3" custScaleX="72437" custLinFactNeighborX="1128" custLinFactNeighborY="717">
        <dgm:presLayoutVars>
          <dgm:chMax val="0"/>
          <dgm:bulletEnabled val="1"/>
        </dgm:presLayoutVars>
      </dgm:prSet>
      <dgm:spPr/>
    </dgm:pt>
    <dgm:pt modelId="{6B0F3D83-EEF5-44E4-9B93-35ACA2D19970}" type="pres">
      <dgm:prSet presAssocID="{5692AB86-C407-46A4-B9AA-CE42DE13D9C5}" presName="negativeSpace" presStyleCnt="0"/>
      <dgm:spPr/>
    </dgm:pt>
    <dgm:pt modelId="{37E32A12-7A2A-40BC-B7D2-B59860E080DB}" type="pres">
      <dgm:prSet presAssocID="{5692AB86-C407-46A4-B9AA-CE42DE13D9C5}" presName="childText" presStyleLbl="conFgAcc1" presStyleIdx="1" presStyleCnt="3">
        <dgm:presLayoutVars>
          <dgm:bulletEnabled val="1"/>
        </dgm:presLayoutVars>
      </dgm:prSet>
      <dgm:spPr/>
    </dgm:pt>
    <dgm:pt modelId="{863374EA-C9BF-4864-875F-7E29C65ABEFD}" type="pres">
      <dgm:prSet presAssocID="{8B57B9A4-DAEA-41C2-852A-5590D3BDECC8}" presName="spaceBetweenRectangles" presStyleCnt="0"/>
      <dgm:spPr/>
    </dgm:pt>
    <dgm:pt modelId="{25B1C9D2-582D-4DC8-9434-01E504AC6CE9}" type="pres">
      <dgm:prSet presAssocID="{892DFEDD-5C12-4E98-B5FD-2AC1216894E8}" presName="parentLin" presStyleCnt="0"/>
      <dgm:spPr/>
    </dgm:pt>
    <dgm:pt modelId="{24ECC4D3-8557-4ABB-BDB4-104EA839463E}" type="pres">
      <dgm:prSet presAssocID="{892DFEDD-5C12-4E98-B5FD-2AC1216894E8}" presName="parentLeftMargin" presStyleLbl="node1" presStyleIdx="1" presStyleCnt="3"/>
      <dgm:spPr/>
    </dgm:pt>
    <dgm:pt modelId="{DACAA0A4-B05E-4B05-9BE0-A5F8ABA71B3E}" type="pres">
      <dgm:prSet presAssocID="{892DFEDD-5C12-4E98-B5FD-2AC1216894E8}" presName="parentText" presStyleLbl="node1" presStyleIdx="2" presStyleCnt="3" custScaleX="72052">
        <dgm:presLayoutVars>
          <dgm:chMax val="0"/>
          <dgm:bulletEnabled val="1"/>
        </dgm:presLayoutVars>
      </dgm:prSet>
      <dgm:spPr/>
    </dgm:pt>
    <dgm:pt modelId="{D450B3D5-834E-4752-AA11-F63EBD7AFDFA}" type="pres">
      <dgm:prSet presAssocID="{892DFEDD-5C12-4E98-B5FD-2AC1216894E8}" presName="negativeSpace" presStyleCnt="0"/>
      <dgm:spPr/>
    </dgm:pt>
    <dgm:pt modelId="{E16963A8-CB40-4BA7-A678-479C47B040CE}" type="pres">
      <dgm:prSet presAssocID="{892DFEDD-5C12-4E98-B5FD-2AC1216894E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AB64940B-154E-4200-8078-38118BF50210}" type="presOf" srcId="{892DFEDD-5C12-4E98-B5FD-2AC1216894E8}" destId="{DACAA0A4-B05E-4B05-9BE0-A5F8ABA71B3E}" srcOrd="1" destOrd="0" presId="urn:microsoft.com/office/officeart/2005/8/layout/list1"/>
    <dgm:cxn modelId="{A73D2B0D-D4A2-41D5-B8D0-F46DE6DB8B22}" type="presOf" srcId="{43E91CAA-4FEB-4D84-A27C-998A49E3E20B}" destId="{814ADBCC-5E55-4D87-A7C0-9C8CB4932962}" srcOrd="0" destOrd="0" presId="urn:microsoft.com/office/officeart/2005/8/layout/list1"/>
    <dgm:cxn modelId="{3B560516-F5A4-4E86-BFE4-5ECD1AD9EE35}" type="presOf" srcId="{C5D38327-D1FE-43DF-94CC-E7612CE49DC2}" destId="{198F84CC-DCDB-4006-861A-5E72D39E9E70}" srcOrd="0" destOrd="0" presId="urn:microsoft.com/office/officeart/2005/8/layout/list1"/>
    <dgm:cxn modelId="{3305CF18-C002-4760-873A-5CD97E8044F4}" srcId="{892DFEDD-5C12-4E98-B5FD-2AC1216894E8}" destId="{6329CE51-B3E3-44AA-999D-5641D19D41FC}" srcOrd="0" destOrd="0" parTransId="{29B57E71-5B92-4D70-97AB-621E580B8D46}" sibTransId="{F45ABE39-6940-4F04-86BE-23612B7A3A9D}"/>
    <dgm:cxn modelId="{A10B1623-F981-45CD-A5DA-52F45D5CB152}" type="presOf" srcId="{50AEDD70-5D18-4444-A3AE-ECBAC9D1CE04}" destId="{37E32A12-7A2A-40BC-B7D2-B59860E080DB}" srcOrd="0" destOrd="0" presId="urn:microsoft.com/office/officeart/2005/8/layout/list1"/>
    <dgm:cxn modelId="{9F832923-BCA8-482E-9D45-1D0A69B605E9}" srcId="{43E91CAA-4FEB-4D84-A27C-998A49E3E20B}" destId="{892DFEDD-5C12-4E98-B5FD-2AC1216894E8}" srcOrd="2" destOrd="0" parTransId="{9F73B7B0-5D09-4397-9F37-34BEA37A7640}" sibTransId="{827DD3CC-F5C5-43BB-867D-18E9A1F5B789}"/>
    <dgm:cxn modelId="{021EEB2B-D746-46B4-A49B-79196BF19DA4}" srcId="{6329CE51-B3E3-44AA-999D-5641D19D41FC}" destId="{4851434D-A1D9-494D-89C6-E876619A5C17}" srcOrd="0" destOrd="0" parTransId="{F921AC41-E135-490F-9B13-C1490E6867FE}" sibTransId="{5FE8B9E8-67AA-4B5F-B1F6-21D0F8F61D44}"/>
    <dgm:cxn modelId="{067B4D2E-2C04-433C-AD29-D893AC12825A}" srcId="{43E91CAA-4FEB-4D84-A27C-998A49E3E20B}" destId="{5692AB86-C407-46A4-B9AA-CE42DE13D9C5}" srcOrd="1" destOrd="0" parTransId="{38D0812E-8CA2-4041-BC6D-493CF460A79C}" sibTransId="{8B57B9A4-DAEA-41C2-852A-5590D3BDECC8}"/>
    <dgm:cxn modelId="{354CD938-89A6-4289-A02B-8804614BC32E}" type="presOf" srcId="{66589941-61B9-4199-9052-A6A182AEE299}" destId="{297CB2C1-C970-466B-86EA-20EDE93D06A7}" srcOrd="1" destOrd="0" presId="urn:microsoft.com/office/officeart/2005/8/layout/list1"/>
    <dgm:cxn modelId="{69CD3539-FE8F-4F29-B078-257EC0E4EF78}" type="presOf" srcId="{892DFEDD-5C12-4E98-B5FD-2AC1216894E8}" destId="{24ECC4D3-8557-4ABB-BDB4-104EA839463E}" srcOrd="0" destOrd="0" presId="urn:microsoft.com/office/officeart/2005/8/layout/list1"/>
    <dgm:cxn modelId="{2D95985B-7955-4BEE-9E8D-CC9FEF72777D}" srcId="{892DFEDD-5C12-4E98-B5FD-2AC1216894E8}" destId="{35C916C4-0452-47A6-A3ED-44BEFF2D60CA}" srcOrd="1" destOrd="0" parTransId="{60F611A8-206D-497E-86A2-F9FA9C8101C0}" sibTransId="{90FB81FB-266E-4339-8F87-23DA460F1B4B}"/>
    <dgm:cxn modelId="{0D70F75F-768D-4691-A13F-F9B851C400A2}" type="presOf" srcId="{35C916C4-0452-47A6-A3ED-44BEFF2D60CA}" destId="{E16963A8-CB40-4BA7-A678-479C47B040CE}" srcOrd="0" destOrd="2" presId="urn:microsoft.com/office/officeart/2005/8/layout/list1"/>
    <dgm:cxn modelId="{33E00D4B-C635-4F7D-8CA9-52AB231EFB64}" srcId="{5692AB86-C407-46A4-B9AA-CE42DE13D9C5}" destId="{50AEDD70-5D18-4444-A3AE-ECBAC9D1CE04}" srcOrd="0" destOrd="0" parTransId="{85BB6AC5-8ACC-41C1-9AE6-9BF7E351CC48}" sibTransId="{175BA8B1-044D-4FFA-9DFC-4E658A6C06AD}"/>
    <dgm:cxn modelId="{E396B34F-8070-4B9F-A163-465A3A972ECE}" srcId="{C5D38327-D1FE-43DF-94CC-E7612CE49DC2}" destId="{1C03E597-4149-4D1F-B5FE-43FC4167EA49}" srcOrd="0" destOrd="0" parTransId="{92BD6EC3-CD92-49DF-A7E9-0B0917AEB355}" sibTransId="{7BBE7652-5549-431A-A2BC-F28D4309D886}"/>
    <dgm:cxn modelId="{A6970353-2B87-474B-AC5B-394E14EBE03A}" srcId="{66589941-61B9-4199-9052-A6A182AEE299}" destId="{C5D38327-D1FE-43DF-94CC-E7612CE49DC2}" srcOrd="0" destOrd="0" parTransId="{16404606-C971-4306-9C08-D840B3F109E1}" sibTransId="{FF22CAC4-20D0-4AC0-95F1-B2C1913FC6E8}"/>
    <dgm:cxn modelId="{E6AB0976-799E-483A-B6BB-550476FF177B}" type="presOf" srcId="{66589941-61B9-4199-9052-A6A182AEE299}" destId="{8CAE47CF-B5A2-4430-AE94-197E379EDF8F}" srcOrd="0" destOrd="0" presId="urn:microsoft.com/office/officeart/2005/8/layout/list1"/>
    <dgm:cxn modelId="{95185856-F604-437E-B1BF-EB6EAF73A498}" type="presOf" srcId="{BA3B8BEC-7A58-45DD-8056-F15FEB8CD0AD}" destId="{198F84CC-DCDB-4006-861A-5E72D39E9E70}" srcOrd="0" destOrd="2" presId="urn:microsoft.com/office/officeart/2005/8/layout/list1"/>
    <dgm:cxn modelId="{0915EF83-97E7-47C3-A894-053AF42DB6FF}" srcId="{43E91CAA-4FEB-4D84-A27C-998A49E3E20B}" destId="{66589941-61B9-4199-9052-A6A182AEE299}" srcOrd="0" destOrd="0" parTransId="{D3BDB2B4-832A-465E-B71F-16ED99688085}" sibTransId="{4E462B79-CBB7-4C8F-B474-EE0FD94C8395}"/>
    <dgm:cxn modelId="{D959718C-A2CF-494B-B650-198304F9688B}" type="presOf" srcId="{6329CE51-B3E3-44AA-999D-5641D19D41FC}" destId="{E16963A8-CB40-4BA7-A678-479C47B040CE}" srcOrd="0" destOrd="0" presId="urn:microsoft.com/office/officeart/2005/8/layout/list1"/>
    <dgm:cxn modelId="{87324691-0119-4B83-BFD2-191567E61A17}" type="presOf" srcId="{1C03E597-4149-4D1F-B5FE-43FC4167EA49}" destId="{198F84CC-DCDB-4006-861A-5E72D39E9E70}" srcOrd="0" destOrd="1" presId="urn:microsoft.com/office/officeart/2005/8/layout/list1"/>
    <dgm:cxn modelId="{92ED8894-0C12-4381-A6D1-24F74C571245}" type="presOf" srcId="{4851434D-A1D9-494D-89C6-E876619A5C17}" destId="{E16963A8-CB40-4BA7-A678-479C47B040CE}" srcOrd="0" destOrd="1" presId="urn:microsoft.com/office/officeart/2005/8/layout/list1"/>
    <dgm:cxn modelId="{38A44897-A22F-44DC-8960-D27C4A0083D9}" type="presOf" srcId="{5692AB86-C407-46A4-B9AA-CE42DE13D9C5}" destId="{83891F34-CB6D-4866-859B-683963A833BA}" srcOrd="1" destOrd="0" presId="urn:microsoft.com/office/officeart/2005/8/layout/list1"/>
    <dgm:cxn modelId="{E7993AAE-D420-4CDE-A844-4984CC0FA570}" srcId="{5692AB86-C407-46A4-B9AA-CE42DE13D9C5}" destId="{47ABB777-C9DD-4293-ACBE-BFECDCC7F8FA}" srcOrd="1" destOrd="0" parTransId="{A45DE15D-F19B-4097-BD42-C4EF80F2B651}" sibTransId="{84A2EDA7-B19D-41F6-BF76-ED57CACCAEFB}"/>
    <dgm:cxn modelId="{080395B6-3D02-4BD0-BE55-FE366E1036C6}" type="presOf" srcId="{47ABB777-C9DD-4293-ACBE-BFECDCC7F8FA}" destId="{37E32A12-7A2A-40BC-B7D2-B59860E080DB}" srcOrd="0" destOrd="1" presId="urn:microsoft.com/office/officeart/2005/8/layout/list1"/>
    <dgm:cxn modelId="{C1A1DDD0-A9F7-44B5-A833-BBB48AAC58C5}" srcId="{66589941-61B9-4199-9052-A6A182AEE299}" destId="{BA3B8BEC-7A58-45DD-8056-F15FEB8CD0AD}" srcOrd="1" destOrd="0" parTransId="{19259CE2-98CA-41BD-B209-D7C61641F27B}" sibTransId="{450EEA4C-8400-4866-8185-A8D923E83C1E}"/>
    <dgm:cxn modelId="{6EEF83EC-383C-4EDF-B4C7-20DE356E3088}" type="presOf" srcId="{5692AB86-C407-46A4-B9AA-CE42DE13D9C5}" destId="{8C126512-B3FF-4BFA-B27B-2FABDE105CD1}" srcOrd="0" destOrd="0" presId="urn:microsoft.com/office/officeart/2005/8/layout/list1"/>
    <dgm:cxn modelId="{75928631-183A-4702-966B-C5783F3CC035}" type="presParOf" srcId="{814ADBCC-5E55-4D87-A7C0-9C8CB4932962}" destId="{D84D45D7-A8FB-4B16-B7E8-11A1472C35BE}" srcOrd="0" destOrd="0" presId="urn:microsoft.com/office/officeart/2005/8/layout/list1"/>
    <dgm:cxn modelId="{880135F1-CC9F-4841-A81A-DBB76C705D5A}" type="presParOf" srcId="{D84D45D7-A8FB-4B16-B7E8-11A1472C35BE}" destId="{8CAE47CF-B5A2-4430-AE94-197E379EDF8F}" srcOrd="0" destOrd="0" presId="urn:microsoft.com/office/officeart/2005/8/layout/list1"/>
    <dgm:cxn modelId="{911A4943-43FF-4F56-BFCB-F43E5467F3A7}" type="presParOf" srcId="{D84D45D7-A8FB-4B16-B7E8-11A1472C35BE}" destId="{297CB2C1-C970-466B-86EA-20EDE93D06A7}" srcOrd="1" destOrd="0" presId="urn:microsoft.com/office/officeart/2005/8/layout/list1"/>
    <dgm:cxn modelId="{DC46CEC4-765A-488D-A485-290F1E744767}" type="presParOf" srcId="{814ADBCC-5E55-4D87-A7C0-9C8CB4932962}" destId="{FD457DDA-9546-4AF5-8CE4-E31E8C173432}" srcOrd="1" destOrd="0" presId="urn:microsoft.com/office/officeart/2005/8/layout/list1"/>
    <dgm:cxn modelId="{4E9074A0-B459-4D05-92DF-AD870FA0E8D1}" type="presParOf" srcId="{814ADBCC-5E55-4D87-A7C0-9C8CB4932962}" destId="{198F84CC-DCDB-4006-861A-5E72D39E9E70}" srcOrd="2" destOrd="0" presId="urn:microsoft.com/office/officeart/2005/8/layout/list1"/>
    <dgm:cxn modelId="{D7D68711-8D81-4AC4-BB52-9D17EFC17FD9}" type="presParOf" srcId="{814ADBCC-5E55-4D87-A7C0-9C8CB4932962}" destId="{55B7A657-4437-4C0E-A728-F53A3546FEBE}" srcOrd="3" destOrd="0" presId="urn:microsoft.com/office/officeart/2005/8/layout/list1"/>
    <dgm:cxn modelId="{ABE53B9B-BB39-4FC1-9159-76E32BB8E1F9}" type="presParOf" srcId="{814ADBCC-5E55-4D87-A7C0-9C8CB4932962}" destId="{AFD3B89A-BE52-411D-9F57-A9C959EFB209}" srcOrd="4" destOrd="0" presId="urn:microsoft.com/office/officeart/2005/8/layout/list1"/>
    <dgm:cxn modelId="{182C434F-B032-4259-AA49-E46CF7003A80}" type="presParOf" srcId="{AFD3B89A-BE52-411D-9F57-A9C959EFB209}" destId="{8C126512-B3FF-4BFA-B27B-2FABDE105CD1}" srcOrd="0" destOrd="0" presId="urn:microsoft.com/office/officeart/2005/8/layout/list1"/>
    <dgm:cxn modelId="{56ABE907-2ADF-41AD-91D6-4EFA05B0D7E6}" type="presParOf" srcId="{AFD3B89A-BE52-411D-9F57-A9C959EFB209}" destId="{83891F34-CB6D-4866-859B-683963A833BA}" srcOrd="1" destOrd="0" presId="urn:microsoft.com/office/officeart/2005/8/layout/list1"/>
    <dgm:cxn modelId="{9A06B766-24FD-41ED-AF9C-FC7C9698BB5B}" type="presParOf" srcId="{814ADBCC-5E55-4D87-A7C0-9C8CB4932962}" destId="{6B0F3D83-EEF5-44E4-9B93-35ACA2D19970}" srcOrd="5" destOrd="0" presId="urn:microsoft.com/office/officeart/2005/8/layout/list1"/>
    <dgm:cxn modelId="{620B1A36-FF95-4804-8141-D8AD876F1282}" type="presParOf" srcId="{814ADBCC-5E55-4D87-A7C0-9C8CB4932962}" destId="{37E32A12-7A2A-40BC-B7D2-B59860E080DB}" srcOrd="6" destOrd="0" presId="urn:microsoft.com/office/officeart/2005/8/layout/list1"/>
    <dgm:cxn modelId="{ABBD5833-0671-47FF-B006-550C2BAFB0F9}" type="presParOf" srcId="{814ADBCC-5E55-4D87-A7C0-9C8CB4932962}" destId="{863374EA-C9BF-4864-875F-7E29C65ABEFD}" srcOrd="7" destOrd="0" presId="urn:microsoft.com/office/officeart/2005/8/layout/list1"/>
    <dgm:cxn modelId="{C88ED566-5DAF-4AD1-8F68-67F45D48A982}" type="presParOf" srcId="{814ADBCC-5E55-4D87-A7C0-9C8CB4932962}" destId="{25B1C9D2-582D-4DC8-9434-01E504AC6CE9}" srcOrd="8" destOrd="0" presId="urn:microsoft.com/office/officeart/2005/8/layout/list1"/>
    <dgm:cxn modelId="{033EDF4C-71FF-49B9-8AB1-82923610D9A0}" type="presParOf" srcId="{25B1C9D2-582D-4DC8-9434-01E504AC6CE9}" destId="{24ECC4D3-8557-4ABB-BDB4-104EA839463E}" srcOrd="0" destOrd="0" presId="urn:microsoft.com/office/officeart/2005/8/layout/list1"/>
    <dgm:cxn modelId="{FA0FEA8B-BA74-4FE6-AF74-CBF8EE187DFF}" type="presParOf" srcId="{25B1C9D2-582D-4DC8-9434-01E504AC6CE9}" destId="{DACAA0A4-B05E-4B05-9BE0-A5F8ABA71B3E}" srcOrd="1" destOrd="0" presId="urn:microsoft.com/office/officeart/2005/8/layout/list1"/>
    <dgm:cxn modelId="{23AB0A9D-4761-4174-A475-4CD9AFC28745}" type="presParOf" srcId="{814ADBCC-5E55-4D87-A7C0-9C8CB4932962}" destId="{D450B3D5-834E-4752-AA11-F63EBD7AFDFA}" srcOrd="9" destOrd="0" presId="urn:microsoft.com/office/officeart/2005/8/layout/list1"/>
    <dgm:cxn modelId="{C79D3ED2-8695-4B08-88A9-928B0A18DC9D}" type="presParOf" srcId="{814ADBCC-5E55-4D87-A7C0-9C8CB4932962}" destId="{E16963A8-CB40-4BA7-A678-479C47B040C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165FD8-26DD-4F9B-8A73-0E47C42CFFC3}">
      <dsp:nvSpPr>
        <dsp:cNvPr id="0" name=""/>
        <dsp:cNvSpPr/>
      </dsp:nvSpPr>
      <dsp:spPr>
        <a:xfrm>
          <a:off x="563835" y="990604"/>
          <a:ext cx="877310" cy="87731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DCF196-3020-4FFB-9544-5385F7F9DB50}">
      <dsp:nvSpPr>
        <dsp:cNvPr id="0" name=""/>
        <dsp:cNvSpPr/>
      </dsp:nvSpPr>
      <dsp:spPr>
        <a:xfrm>
          <a:off x="27701" y="2112319"/>
          <a:ext cx="1949577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466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Agronomic</a:t>
          </a:r>
        </a:p>
      </dsp:txBody>
      <dsp:txXfrm>
        <a:off x="27701" y="2112319"/>
        <a:ext cx="1949577" cy="720000"/>
      </dsp:txXfrm>
    </dsp:sp>
    <dsp:sp modelId="{5D3B4C2D-ABDC-49CD-8AD7-DBF1C80A877B}">
      <dsp:nvSpPr>
        <dsp:cNvPr id="0" name=""/>
        <dsp:cNvSpPr/>
      </dsp:nvSpPr>
      <dsp:spPr>
        <a:xfrm>
          <a:off x="2854589" y="953099"/>
          <a:ext cx="877310" cy="87731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412B94-AA3D-4638-9D1D-C93204213E64}">
      <dsp:nvSpPr>
        <dsp:cNvPr id="0" name=""/>
        <dsp:cNvSpPr/>
      </dsp:nvSpPr>
      <dsp:spPr>
        <a:xfrm>
          <a:off x="2318455" y="2112319"/>
          <a:ext cx="1949577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466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Economic</a:t>
          </a:r>
        </a:p>
      </dsp:txBody>
      <dsp:txXfrm>
        <a:off x="2318455" y="2112319"/>
        <a:ext cx="1949577" cy="720000"/>
      </dsp:txXfrm>
    </dsp:sp>
    <dsp:sp modelId="{44638295-4EF0-42EA-98F8-B555493071A0}">
      <dsp:nvSpPr>
        <dsp:cNvPr id="0" name=""/>
        <dsp:cNvSpPr/>
      </dsp:nvSpPr>
      <dsp:spPr>
        <a:xfrm>
          <a:off x="5175759" y="990604"/>
          <a:ext cx="877310" cy="87731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347C38-E425-421C-A3D0-BE46807B9FF9}">
      <dsp:nvSpPr>
        <dsp:cNvPr id="0" name=""/>
        <dsp:cNvSpPr/>
      </dsp:nvSpPr>
      <dsp:spPr>
        <a:xfrm>
          <a:off x="4609209" y="2112319"/>
          <a:ext cx="1949577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466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Managerial</a:t>
          </a:r>
        </a:p>
      </dsp:txBody>
      <dsp:txXfrm>
        <a:off x="4609209" y="2112319"/>
        <a:ext cx="1949577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8F84CC-DCDB-4006-861A-5E72D39E9E70}">
      <dsp:nvSpPr>
        <dsp:cNvPr id="0" name=""/>
        <dsp:cNvSpPr/>
      </dsp:nvSpPr>
      <dsp:spPr>
        <a:xfrm>
          <a:off x="0" y="256024"/>
          <a:ext cx="8433317" cy="15261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4519" tIns="354076" rIns="654519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1" kern="1200"/>
            <a:t>Challenge:  </a:t>
          </a:r>
          <a:r>
            <a:rPr lang="en-US" sz="1700" kern="1200"/>
            <a:t>Intercropping &amp; Roller Crimping Not Widely Accepted</a:t>
          </a: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Strategic deployment of cover crops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1" kern="1200"/>
            <a:t>Opportunity: </a:t>
          </a:r>
          <a:r>
            <a:rPr lang="en-US" sz="1700" kern="1200"/>
            <a:t> Expand Good Farming Practices to Include Climate Smart Techniques</a:t>
          </a:r>
        </a:p>
      </dsp:txBody>
      <dsp:txXfrm>
        <a:off x="0" y="256024"/>
        <a:ext cx="8433317" cy="1526175"/>
      </dsp:txXfrm>
    </dsp:sp>
    <dsp:sp modelId="{297CB2C1-C970-466B-86EA-20EDE93D06A7}">
      <dsp:nvSpPr>
        <dsp:cNvPr id="0" name=""/>
        <dsp:cNvSpPr/>
      </dsp:nvSpPr>
      <dsp:spPr>
        <a:xfrm>
          <a:off x="361776" y="87856"/>
          <a:ext cx="4332920" cy="5018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132" tIns="0" rIns="22313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Climate Smart Practices are “Good”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386274" y="112354"/>
        <a:ext cx="4283924" cy="452844"/>
      </dsp:txXfrm>
    </dsp:sp>
    <dsp:sp modelId="{37E32A12-7A2A-40BC-B7D2-B59860E080DB}">
      <dsp:nvSpPr>
        <dsp:cNvPr id="0" name=""/>
        <dsp:cNvSpPr/>
      </dsp:nvSpPr>
      <dsp:spPr>
        <a:xfrm>
          <a:off x="0" y="2152694"/>
          <a:ext cx="8433317" cy="1472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4519" tIns="354076" rIns="654519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1" kern="1200"/>
            <a:t>Challenge: </a:t>
          </a:r>
          <a:r>
            <a:rPr lang="en-US" sz="1700" kern="1200"/>
            <a:t>RMA Requires Transition System Plans when the NOP does not have Official Standards for Transition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1" kern="1200"/>
            <a:t>Opportunity:  </a:t>
          </a:r>
          <a:r>
            <a:rPr lang="en-US" sz="1700" kern="1200"/>
            <a:t>Match Expectations within the USDA Umbrella for Transition Requirements</a:t>
          </a:r>
        </a:p>
      </dsp:txBody>
      <dsp:txXfrm>
        <a:off x="0" y="2152694"/>
        <a:ext cx="8433317" cy="1472625"/>
      </dsp:txXfrm>
    </dsp:sp>
    <dsp:sp modelId="{83891F34-CB6D-4866-859B-683963A833BA}">
      <dsp:nvSpPr>
        <dsp:cNvPr id="0" name=""/>
        <dsp:cNvSpPr/>
      </dsp:nvSpPr>
      <dsp:spPr>
        <a:xfrm>
          <a:off x="426422" y="1905372"/>
          <a:ext cx="4276189" cy="5018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132" tIns="0" rIns="22313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Interagency Consistency: 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450920" y="1929870"/>
        <a:ext cx="4227193" cy="452844"/>
      </dsp:txXfrm>
    </dsp:sp>
    <dsp:sp modelId="{E16963A8-CB40-4BA7-A678-479C47B040CE}">
      <dsp:nvSpPr>
        <dsp:cNvPr id="0" name=""/>
        <dsp:cNvSpPr/>
      </dsp:nvSpPr>
      <dsp:spPr>
        <a:xfrm>
          <a:off x="0" y="3968039"/>
          <a:ext cx="8433317" cy="128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4519" tIns="354076" rIns="654519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1" kern="1200"/>
            <a:t>Challenge:  </a:t>
          </a:r>
          <a:r>
            <a:rPr lang="en-US" sz="1700" kern="1200"/>
            <a:t>Point of Source is Nearly Impossible to Identify</a:t>
          </a: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Large losses incurred absorbed solely by impacted transition/organic farmer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1" kern="1200"/>
            <a:t>Opportunity:  </a:t>
          </a:r>
          <a:r>
            <a:rPr lang="en-US" sz="1700" kern="1200"/>
            <a:t>Open to any Solutions to Reduce Loss Impact  </a:t>
          </a:r>
        </a:p>
      </dsp:txBody>
      <dsp:txXfrm>
        <a:off x="0" y="3968039"/>
        <a:ext cx="8433317" cy="1285200"/>
      </dsp:txXfrm>
    </dsp:sp>
    <dsp:sp modelId="{DACAA0A4-B05E-4B05-9BE0-A5F8ABA71B3E}">
      <dsp:nvSpPr>
        <dsp:cNvPr id="0" name=""/>
        <dsp:cNvSpPr/>
      </dsp:nvSpPr>
      <dsp:spPr>
        <a:xfrm>
          <a:off x="421665" y="3717119"/>
          <a:ext cx="4253461" cy="5018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3132" tIns="0" rIns="22313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bg1"/>
              </a:solidFill>
            </a:rPr>
            <a:t>Dicamba Impact: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446163" y="3741617"/>
        <a:ext cx="4204465" cy="452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C5B82E-6859-49B8-928C-471FD215F43B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A89752-E4BA-41FD-9B66-C41F76077D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985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435B6E-A2B8-4E75-BAF5-7B51E7CEFBF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316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6B612-7168-44B1-8D1E-253B267B63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8CEC4E-6641-486C-B9F4-8F8A212970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3260FC-C55A-47CA-BD13-EB2BD9C7F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C1C80-077B-472E-A116-1E125E1FB5C2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8DBDA4-5A2F-449F-8CDA-15CF715E0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8FC6A5-01DA-41E7-952B-6E966C4FE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B8E91-A989-47E1-A754-E764731B2A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959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909C9-1628-4CFF-922A-245B4B539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D1A9C0-2417-4639-BC05-BDC93CAC86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747137-82CD-4F70-A8C0-BB6B0AE72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C1C80-077B-472E-A116-1E125E1FB5C2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7FA573-0FCF-4ECC-9BC3-2337303A1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3C84B9-6BCB-443F-B576-3888E0043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B8E91-A989-47E1-A754-E764731B2A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0859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106131-3795-4AD3-8A6C-DD1CDF843D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9CB0F5-D5DA-4064-A801-17473A359E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05EBBC-C821-40D9-87E2-329667428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C1C80-077B-472E-A116-1E125E1FB5C2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B27FF7-4CFE-4EEF-A301-AE5754FD0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B10803-8C9C-45BD-9E63-1F4A78157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B8E91-A989-47E1-A754-E764731B2A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273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1FD50-AE60-4227-BA86-CEE6275DD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B50BC6-F8B4-492E-9DAC-525426B6A6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BCE1CD-B52C-4CB5-BF53-6F58E8011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C1C80-077B-472E-A116-1E125E1FB5C2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CAAF8C-4921-463A-AB54-05040C769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169C89-1C27-4E3D-92A6-8C924AD0C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B8E91-A989-47E1-A754-E764731B2A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120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39762-5B6D-4DAA-9000-EF3E18B87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439B0D-F801-4CA2-A489-BDA93BCE6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54F740-0C61-4652-8943-EF20B139B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C1C80-077B-472E-A116-1E125E1FB5C2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E897E3-8B91-407F-A648-F6B177A73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B7A9EC-546E-4587-B98A-31E3455F8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B8E91-A989-47E1-A754-E764731B2A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836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87194-CE97-4DBD-AD6B-38F24B30C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AD5EB3-EBAE-41C4-8515-813BCF6F90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93D5AE-83FE-42E4-AC48-A879D8423A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472B5C-DEC2-4358-BC2C-A4DFE8786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C1C80-077B-472E-A116-1E125E1FB5C2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ACE401-7C56-4AFF-AE2D-7BB5270E4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178E24-2E76-4666-A5F8-7F9803925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B8E91-A989-47E1-A754-E764731B2A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326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F0381-F917-44E0-9826-B5D89D4D9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9A6DEC-D538-4990-A67D-ADF52E594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1D30BD-F2FD-4B89-8002-43A002E1C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024555-1DC7-49D5-AFE9-4C75DAB068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B07F80-69F6-4830-97D3-7E7AABC066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9865F5-83F2-468C-AF6A-63ADEAD27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C1C80-077B-472E-A116-1E125E1FB5C2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1C7E1F-9EE2-4515-9479-4F1F24EB9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E379D2-5A12-4674-B6F0-3F5DDA68B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B8E91-A989-47E1-A754-E764731B2A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42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D63A7-C3CC-4F98-8510-3238BDD26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EBE0A8-C9EE-4D03-9149-1AAD10D77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C1C80-077B-472E-A116-1E125E1FB5C2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ED1B36-6AC9-4E7B-A537-CB866E487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2115C2-F211-4080-B29A-D07B0BDB7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B8E91-A989-47E1-A754-E764731B2A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696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850B36-CC7F-4A31-B43C-DACB5A6B1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C1C80-077B-472E-A116-1E125E1FB5C2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586B4A-0377-4E6C-B921-F93780852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309226-4423-46D0-912E-EC7069F45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B8E91-A989-47E1-A754-E764731B2A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375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D940A-A50D-4C70-B281-7BAA10B6C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8DB7A-BEE4-4544-ADD7-8BE9530C6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D6D988-7DEB-4156-B992-5C294A7743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21DCDF-6814-4D5A-9BF0-2939560E4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C1C80-077B-472E-A116-1E125E1FB5C2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503D79-3366-4CC6-AE00-AB8539853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C5A964-C033-4D06-ADE2-4B8003805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B8E91-A989-47E1-A754-E764731B2A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20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E96FE-209F-41F4-BE1E-100AAFF0F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FE1B10-E809-49D4-B5C8-728BB82F22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308B66-6113-40E2-8D38-EE3A4A92AA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4DD195-5B80-4C57-9ED4-FFA341226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C1C80-077B-472E-A116-1E125E1FB5C2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00366D-9FE3-4B9B-B493-98ABF26E6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12BFB7-9BCE-4711-95B2-295FAD091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B8E91-A989-47E1-A754-E764731B2A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516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BBC61B-EC4E-4F85-92BC-BC02D4A6D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35E5A0-4B6B-40EB-95A0-D785C7760E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2E33E-2103-4B58-9929-5B10E5541F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C1C80-077B-472E-A116-1E125E1FB5C2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776566-59CE-4710-8A52-C5EEE8B447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7EDABF-6A25-4DA0-848B-53D6E16B9E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B8E91-A989-47E1-A754-E764731B2A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153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Amy@CycloneFarmsInc.com" TargetMode="External"/><Relationship Id="rId4" Type="http://schemas.openxmlformats.org/officeDocument/2006/relationships/hyperlink" Target="http://www.cyclonefarmsinc.com/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diagramLayout" Target="../diagrams/layout2.xml"/><Relationship Id="rId7" Type="http://schemas.openxmlformats.org/officeDocument/2006/relationships/image" Target="../media/image2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254D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5EED34-1DCC-4E9E-AB5A-B0319CEAC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5051668"/>
            <a:ext cx="6594189" cy="1238295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Organic Outlook: 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Keys to Success</a:t>
            </a:r>
            <a:br>
              <a:rPr lang="en-US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02032B-4664-48DF-85D5-1E7FB14CAC9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0374"/>
          <a:stretch/>
        </p:blipFill>
        <p:spPr>
          <a:xfrm>
            <a:off x="790113" y="708649"/>
            <a:ext cx="5848938" cy="3914439"/>
          </a:xfrm>
          <a:prstGeom prst="rect">
            <a:avLst/>
          </a:prstGeom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57327-2257-45A1-84BC-742C32071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3127" y="1222524"/>
            <a:ext cx="3964617" cy="506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sz="4400" dirty="0">
                <a:solidFill>
                  <a:srgbClr val="FFFFFF"/>
                </a:solidFill>
              </a:rPr>
              <a:t>Amy </a:t>
            </a:r>
          </a:p>
          <a:p>
            <a:pPr marL="0" indent="0" algn="ctr">
              <a:buNone/>
            </a:pPr>
            <a:r>
              <a:rPr lang="en-US" sz="4400" dirty="0">
                <a:solidFill>
                  <a:srgbClr val="FFFFFF"/>
                </a:solidFill>
              </a:rPr>
              <a:t>Bruch</a:t>
            </a:r>
          </a:p>
          <a:p>
            <a:pPr marL="0" indent="0">
              <a:buNone/>
            </a:pPr>
            <a:endParaRPr lang="en-US" sz="1600" dirty="0">
              <a:solidFill>
                <a:srgbClr val="FFFFFF"/>
              </a:solidFill>
            </a:endParaRPr>
          </a:p>
          <a:p>
            <a:pPr marL="0" indent="0">
              <a:buNone/>
            </a:pPr>
            <a:endParaRPr lang="en-US" sz="1600" dirty="0">
              <a:solidFill>
                <a:srgbClr val="FFFFFF"/>
              </a:solidFill>
            </a:endParaRPr>
          </a:p>
          <a:p>
            <a:pPr marL="0" indent="0">
              <a:buNone/>
            </a:pPr>
            <a:endParaRPr lang="en-US" sz="1900" dirty="0">
              <a:solidFill>
                <a:srgbClr val="FFFFFF"/>
              </a:solidFill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Contact for more Information</a:t>
            </a:r>
            <a:endParaRPr lang="en-US" sz="2400" b="1" dirty="0">
              <a:solidFill>
                <a:srgbClr val="FFFFFF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 algn="ctr">
              <a:buNone/>
            </a:pPr>
            <a:r>
              <a:rPr lang="en-US" sz="2100" dirty="0">
                <a:solidFill>
                  <a:srgbClr val="FFFF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Amy@CycloneFarmsInc.com</a:t>
            </a:r>
            <a:endParaRPr lang="en-US" sz="2100" dirty="0">
              <a:solidFill>
                <a:srgbClr val="FFFFFF"/>
              </a:solidFill>
            </a:endParaRPr>
          </a:p>
          <a:p>
            <a:pPr marL="0" indent="0" algn="ctr">
              <a:buNone/>
            </a:pPr>
            <a:endParaRPr lang="en-US" sz="2100" dirty="0">
              <a:solidFill>
                <a:srgbClr val="FFFFFF"/>
              </a:solidFill>
            </a:endParaRPr>
          </a:p>
          <a:p>
            <a:pPr marL="0" indent="0" algn="ctr">
              <a:buNone/>
            </a:pPr>
            <a:r>
              <a:rPr lang="en-US" sz="2100" dirty="0">
                <a:solidFill>
                  <a:srgbClr val="FFFF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www.cyclonefarmsinc.com</a:t>
            </a:r>
            <a:endParaRPr lang="en-US" sz="2100" dirty="0">
              <a:solidFill>
                <a:srgbClr val="FFFFFF"/>
              </a:solidFill>
            </a:endParaRPr>
          </a:p>
          <a:p>
            <a:pPr marL="0" indent="0" algn="ctr">
              <a:buNone/>
            </a:pPr>
            <a:r>
              <a:rPr lang="en-US" sz="2100" dirty="0">
                <a:solidFill>
                  <a:srgbClr val="FFFFFF"/>
                </a:solidFill>
              </a:rPr>
              <a:t>Twitter: @cyclonefarms</a:t>
            </a:r>
          </a:p>
          <a:p>
            <a:pPr marL="0" indent="0">
              <a:buNone/>
            </a:pPr>
            <a:endParaRPr lang="en-US" sz="1600" dirty="0">
              <a:solidFill>
                <a:srgbClr val="FFFFFF"/>
              </a:solidFill>
            </a:endParaRPr>
          </a:p>
          <a:p>
            <a:pPr marL="0" indent="0">
              <a:buNone/>
            </a:pPr>
            <a:endParaRPr lang="en-US" sz="1600" dirty="0">
              <a:solidFill>
                <a:srgbClr val="FFFFFF"/>
              </a:solidFill>
            </a:endParaRPr>
          </a:p>
          <a:p>
            <a:pPr marL="0" indent="0">
              <a:buNone/>
            </a:pPr>
            <a:endParaRPr lang="en-US" sz="1600" dirty="0">
              <a:solidFill>
                <a:srgbClr val="FFFFFF"/>
              </a:solidFill>
            </a:endParaRPr>
          </a:p>
          <a:p>
            <a:pPr marL="0" indent="0">
              <a:buNone/>
            </a:pPr>
            <a:endParaRPr lang="en-US" sz="1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034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2010BDC-8BA0-48FE-8EAE-324225CB0E1D}"/>
              </a:ext>
            </a:extLst>
          </p:cNvPr>
          <p:cNvSpPr/>
          <p:nvPr/>
        </p:nvSpPr>
        <p:spPr>
          <a:xfrm>
            <a:off x="0" y="1169"/>
            <a:ext cx="12192000" cy="903293"/>
          </a:xfrm>
          <a:prstGeom prst="rect">
            <a:avLst/>
          </a:prstGeom>
          <a:solidFill>
            <a:srgbClr val="0078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3558A4-7CE3-49CB-B3AA-917D607EB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4650"/>
            <a:ext cx="12192000" cy="1019112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  <a:latin typeface="+mn-lt"/>
              </a:rPr>
              <a:t>Regulatory &amp; Risk Management:  </a:t>
            </a:r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8B6EDC36-FADD-4EEA-8DE6-7B2ACFE0E2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8696960"/>
              </p:ext>
            </p:extLst>
          </p:nvPr>
        </p:nvGraphicFramePr>
        <p:xfrm>
          <a:off x="0" y="1184255"/>
          <a:ext cx="8433317" cy="52861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C8B2B56D-9A23-4E38-B33D-36C7ABA10512}"/>
              </a:ext>
            </a:extLst>
          </p:cNvPr>
          <p:cNvGrpSpPr/>
          <p:nvPr/>
        </p:nvGrpSpPr>
        <p:grpSpPr>
          <a:xfrm>
            <a:off x="8734555" y="1357583"/>
            <a:ext cx="3095671" cy="2317407"/>
            <a:chOff x="8719722" y="1846798"/>
            <a:chExt cx="3095671" cy="2317407"/>
          </a:xfrm>
        </p:grpSpPr>
        <p:pic>
          <p:nvPicPr>
            <p:cNvPr id="5" name="Picture 4" descr="A screenshot of a video game&#10;&#10;Description automatically generated">
              <a:extLst>
                <a:ext uri="{FF2B5EF4-FFF2-40B4-BE49-F238E27FC236}">
                  <a16:creationId xmlns:a16="http://schemas.microsoft.com/office/drawing/2014/main" id="{E63CC217-D10C-4BBF-BFA1-31534788BB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1034" t="24870" r="58658" b="35331"/>
            <a:stretch/>
          </p:blipFill>
          <p:spPr>
            <a:xfrm>
              <a:off x="8799086" y="1936113"/>
              <a:ext cx="3016307" cy="2228092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E76B74C-2AEA-4CFB-896F-3F314D82695D}"/>
                </a:ext>
              </a:extLst>
            </p:cNvPr>
            <p:cNvSpPr txBox="1"/>
            <p:nvPr/>
          </p:nvSpPr>
          <p:spPr>
            <a:xfrm>
              <a:off x="8719722" y="1846798"/>
              <a:ext cx="1779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Roller Crimper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304C4A6-C1F3-470A-81DE-0E52CC24E0EC}"/>
              </a:ext>
            </a:extLst>
          </p:cNvPr>
          <p:cNvGrpSpPr/>
          <p:nvPr/>
        </p:nvGrpSpPr>
        <p:grpSpPr>
          <a:xfrm>
            <a:off x="8784251" y="3737121"/>
            <a:ext cx="3045975" cy="2073348"/>
            <a:chOff x="8769418" y="4238552"/>
            <a:chExt cx="3045975" cy="2073348"/>
          </a:xfrm>
        </p:grpSpPr>
        <p:pic>
          <p:nvPicPr>
            <p:cNvPr id="4" name="Picture 3" descr="A large machine in a field&#10;&#10;Description automatically generated">
              <a:extLst>
                <a:ext uri="{FF2B5EF4-FFF2-40B4-BE49-F238E27FC236}">
                  <a16:creationId xmlns:a16="http://schemas.microsoft.com/office/drawing/2014/main" id="{141B75C5-48CF-45FA-BCE5-CBFDCC01F9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5" r="16642"/>
            <a:stretch/>
          </p:blipFill>
          <p:spPr>
            <a:xfrm>
              <a:off x="8799086" y="4238552"/>
              <a:ext cx="3016307" cy="2073348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43E4391-C8EE-469C-A326-45372CEE979E}"/>
                </a:ext>
              </a:extLst>
            </p:cNvPr>
            <p:cNvSpPr txBox="1"/>
            <p:nvPr/>
          </p:nvSpPr>
          <p:spPr>
            <a:xfrm>
              <a:off x="8769418" y="4251137"/>
              <a:ext cx="1779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Inter-Cropping</a:t>
              </a:r>
            </a:p>
          </p:txBody>
        </p:sp>
      </p:grp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48E289F3-270E-4B89-B867-6F1BD69FD05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84840" y="5934730"/>
            <a:ext cx="1066843" cy="754305"/>
          </a:xfrm>
          <a:prstGeom prst="rect">
            <a:avLst/>
          </a:prstGeom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41158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2348EF-0AFC-44D0-9BD6-873572D7C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813351"/>
            <a:ext cx="6092950" cy="3980349"/>
          </a:xfrm>
        </p:spPr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Organic </a:t>
            </a:r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Production </a:t>
            </a:r>
            <a:r>
              <a:rPr lang="en-US" dirty="0">
                <a:ea typeface="Times New Roman" panose="02020603050405020304" pitchFamily="18" charset="0"/>
                <a:cs typeface="Calibri" panose="020F0502020204030204" pitchFamily="34" charset="0"/>
              </a:rPr>
              <a:t>- </a:t>
            </a:r>
            <a:r>
              <a:rPr lang="en-US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No longer a Niche</a:t>
            </a:r>
          </a:p>
          <a:p>
            <a:pPr lvl="1">
              <a:spcBef>
                <a:spcPts val="0"/>
              </a:spcBef>
            </a:pPr>
            <a:r>
              <a:rPr lang="en-US" dirty="0">
                <a:ea typeface="Times New Roman" panose="02020603050405020304" pitchFamily="18" charset="0"/>
                <a:cs typeface="Calibri" panose="020F0502020204030204" pitchFamily="34" charset="0"/>
              </a:rPr>
              <a:t>Organic Market Place = $62B</a:t>
            </a:r>
          </a:p>
          <a:p>
            <a:pPr lvl="1">
              <a:spcBef>
                <a:spcPts val="0"/>
              </a:spcBef>
            </a:pPr>
            <a:r>
              <a:rPr lang="en-US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Conventional Corn Crop = $75B</a:t>
            </a:r>
          </a:p>
          <a:p>
            <a:pPr lvl="1">
              <a:spcBef>
                <a:spcPts val="0"/>
              </a:spcBef>
            </a:pPr>
            <a:endParaRPr lang="en-US" sz="2800" dirty="0"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en-US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Challenge:  </a:t>
            </a:r>
            <a:r>
              <a:rPr lang="en-US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US is Organic Net</a:t>
            </a:r>
            <a:r>
              <a:rPr lang="en-US" dirty="0">
                <a:ea typeface="Times New Roman" panose="02020603050405020304" pitchFamily="18" charset="0"/>
                <a:cs typeface="Calibri" panose="020F0502020204030204" pitchFamily="34" charset="0"/>
              </a:rPr>
              <a:t> Importer </a:t>
            </a:r>
          </a:p>
          <a:p>
            <a:pPr>
              <a:spcBef>
                <a:spcPts val="0"/>
              </a:spcBef>
            </a:pPr>
            <a:r>
              <a:rPr lang="en-US" b="1" dirty="0">
                <a:ea typeface="Times New Roman" panose="02020603050405020304" pitchFamily="18" charset="0"/>
                <a:cs typeface="Calibri" panose="020F0502020204030204" pitchFamily="34" charset="0"/>
              </a:rPr>
              <a:t>Opportunity:  </a:t>
            </a:r>
            <a:r>
              <a:rPr lang="en-US" dirty="0">
                <a:ea typeface="Times New Roman" panose="02020603050405020304" pitchFamily="18" charset="0"/>
                <a:cs typeface="Calibri" panose="020F0502020204030204" pitchFamily="34" charset="0"/>
              </a:rPr>
              <a:t>Grow Domestic Organic Production </a:t>
            </a:r>
          </a:p>
          <a:p>
            <a:endParaRPr lang="en-US" sz="22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6F7435D-E3DB-47B1-BA61-B00ACC83A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F263A0B5-F8C4-4116-809F-78A768EA79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557784"/>
            <a:ext cx="513020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table">
            <a:extLst>
              <a:ext uri="{FF2B5EF4-FFF2-40B4-BE49-F238E27FC236}">
                <a16:creationId xmlns:a16="http://schemas.microsoft.com/office/drawing/2014/main" id="{8D3184FA-63CE-4A44-85A6-EF5E6616D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4709" y="1564323"/>
            <a:ext cx="4475531" cy="3726106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20F86B-A102-439B-AF2D-C480B38E9524}"/>
              </a:ext>
            </a:extLst>
          </p:cNvPr>
          <p:cNvSpPr txBox="1"/>
          <p:nvPr/>
        </p:nvSpPr>
        <p:spPr>
          <a:xfrm>
            <a:off x="7732259" y="1003294"/>
            <a:ext cx="3440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Market Comparison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731057-DAE1-4B4C-A426-47E1845A34D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70370" y="5454277"/>
            <a:ext cx="960119" cy="678846"/>
          </a:xfrm>
          <a:prstGeom prst="rect">
            <a:avLst/>
          </a:prstGeom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Title 3">
            <a:extLst>
              <a:ext uri="{FF2B5EF4-FFF2-40B4-BE49-F238E27FC236}">
                <a16:creationId xmlns:a16="http://schemas.microsoft.com/office/drawing/2014/main" id="{14D3566D-345E-4DE1-918E-803820CE7E50}"/>
              </a:ext>
            </a:extLst>
          </p:cNvPr>
          <p:cNvSpPr txBox="1">
            <a:spLocks/>
          </p:cNvSpPr>
          <p:nvPr/>
        </p:nvSpPr>
        <p:spPr>
          <a:xfrm>
            <a:off x="0" y="-20436"/>
            <a:ext cx="6092949" cy="1084736"/>
          </a:xfrm>
          <a:prstGeom prst="rect">
            <a:avLst/>
          </a:prstGeom>
          <a:solidFill>
            <a:srgbClr val="007800"/>
          </a:soli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/>
              <a:t>Supply Chain</a:t>
            </a:r>
          </a:p>
        </p:txBody>
      </p:sp>
    </p:spTree>
    <p:extLst>
      <p:ext uri="{BB962C8B-B14F-4D97-AF65-F5344CB8AC3E}">
        <p14:creationId xmlns:p14="http://schemas.microsoft.com/office/powerpoint/2010/main" val="31971261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and person in a field of plants&#10;&#10;Description automatically generated with low confidence">
            <a:extLst>
              <a:ext uri="{FF2B5EF4-FFF2-40B4-BE49-F238E27FC236}">
                <a16:creationId xmlns:a16="http://schemas.microsoft.com/office/drawing/2014/main" id="{917BED57-C784-47A3-B853-96ACD2AC71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38" b="2496"/>
          <a:stretch/>
        </p:blipFill>
        <p:spPr>
          <a:xfrm>
            <a:off x="20" y="10"/>
            <a:ext cx="6095980" cy="3428990"/>
          </a:xfrm>
          <a:prstGeom prst="rect">
            <a:avLst/>
          </a:prstGeom>
        </p:spPr>
      </p:pic>
      <p:pic>
        <p:nvPicPr>
          <p:cNvPr id="6" name="Content Placeholder 4" descr="A field of wheat&#10;&#10;Description automatically generated with medium confidence">
            <a:extLst>
              <a:ext uri="{FF2B5EF4-FFF2-40B4-BE49-F238E27FC236}">
                <a16:creationId xmlns:a16="http://schemas.microsoft.com/office/drawing/2014/main" id="{6B0DE75D-1D95-4345-A0BF-05527EC2E1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r="5638" b="-1"/>
          <a:stretch/>
        </p:blipFill>
        <p:spPr>
          <a:xfrm>
            <a:off x="6096000" y="10"/>
            <a:ext cx="6096000" cy="3428990"/>
          </a:xfrm>
          <a:prstGeom prst="rect">
            <a:avLst/>
          </a:prstGeom>
        </p:spPr>
      </p:pic>
      <p:pic>
        <p:nvPicPr>
          <p:cNvPr id="7" name="Content Placeholder 4" descr="A field of wheat with trees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2BD54FE4-ACE1-484C-83C9-6B811CB349B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5" r="4672" b="-1"/>
          <a:stretch/>
        </p:blipFill>
        <p:spPr>
          <a:xfrm>
            <a:off x="20" y="3429000"/>
            <a:ext cx="6095980" cy="3429000"/>
          </a:xfrm>
          <a:prstGeom prst="rect">
            <a:avLst/>
          </a:prstGeom>
        </p:spPr>
      </p:pic>
      <p:pic>
        <p:nvPicPr>
          <p:cNvPr id="4" name="Content Placeholder 4" descr="A person and person standing in front of a field of sunflowers&#10;&#10;Description automatically generated">
            <a:extLst>
              <a:ext uri="{FF2B5EF4-FFF2-40B4-BE49-F238E27FC236}">
                <a16:creationId xmlns:a16="http://schemas.microsoft.com/office/drawing/2014/main" id="{DF9B3830-15AE-4D16-A2D5-5060951546F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8" r="5568" b="-1"/>
          <a:stretch/>
        </p:blipFill>
        <p:spPr>
          <a:xfrm>
            <a:off x="6096000" y="3429000"/>
            <a:ext cx="6096000" cy="3429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497CCB5-5FC2-473C-AFCC-2430CEF1D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409915" y="1742916"/>
            <a:ext cx="3372170" cy="3372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ame 13">
            <a:extLst>
              <a:ext uri="{FF2B5EF4-FFF2-40B4-BE49-F238E27FC236}">
                <a16:creationId xmlns:a16="http://schemas.microsoft.com/office/drawing/2014/main" id="{599C8C75-BFDF-44E7-A028-EEB5EDD58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971277" y="1304278"/>
            <a:ext cx="4249446" cy="4249444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C8963E-0DCD-42A7-8CDD-AFA734379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857" y="2680900"/>
            <a:ext cx="3618284" cy="1345720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Through Challenge there is Opportunity in Organic Production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D249E85-AA9C-4A77-B2D4-64EB0F00244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2578" y="4177100"/>
            <a:ext cx="1066843" cy="754305"/>
          </a:xfrm>
          <a:prstGeom prst="rect">
            <a:avLst/>
          </a:prstGeom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48014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E1A92768-C90D-4200-8975-84CC4D4BC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4C81D1A-7502-4E91-81D6-6E9842B0B2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9" r="3727" b="-2"/>
          <a:stretch/>
        </p:blipFill>
        <p:spPr>
          <a:xfrm>
            <a:off x="20" y="10"/>
            <a:ext cx="4003019" cy="338888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9516161-0948-4EA5-A8E2-DA236EDE9E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3" r="2897" b="4"/>
          <a:stretch/>
        </p:blipFill>
        <p:spPr>
          <a:xfrm>
            <a:off x="4094479" y="10"/>
            <a:ext cx="4014047" cy="33832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9B33134-53C4-4854-A303-0D6B44AAC9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8" r="2146" b="4"/>
          <a:stretch/>
        </p:blipFill>
        <p:spPr>
          <a:xfrm>
            <a:off x="8199967" y="-1"/>
            <a:ext cx="4034706" cy="33832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C3D4C5F-F51E-45FF-921A-D6CA3B9AD9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9" r="-3" b="-3"/>
          <a:stretch/>
        </p:blipFill>
        <p:spPr>
          <a:xfrm>
            <a:off x="20" y="3469102"/>
            <a:ext cx="4003019" cy="33888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DA44E84-1228-4FE4-A729-2870736CB1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7" r="11021" b="-1183"/>
          <a:stretch/>
        </p:blipFill>
        <p:spPr>
          <a:xfrm>
            <a:off x="4094479" y="3469102"/>
            <a:ext cx="4014047" cy="3388898"/>
          </a:xfrm>
          <a:prstGeom prst="rect">
            <a:avLst/>
          </a:prstGeom>
        </p:spPr>
      </p:pic>
      <p:pic>
        <p:nvPicPr>
          <p:cNvPr id="4" name="Picture 3" descr="A picture containing ground, outdoor, dirt, valley&#10;&#10;Description automatically generated">
            <a:extLst>
              <a:ext uri="{FF2B5EF4-FFF2-40B4-BE49-F238E27FC236}">
                <a16:creationId xmlns:a16="http://schemas.microsoft.com/office/drawing/2014/main" id="{47BCB85A-0588-4F16-8386-82CFD2BD262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16" r="2" b="30317"/>
          <a:stretch/>
        </p:blipFill>
        <p:spPr>
          <a:xfrm>
            <a:off x="8199966" y="3469102"/>
            <a:ext cx="3992034" cy="338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87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Content Placeholder 2">
            <a:extLst>
              <a:ext uri="{FF2B5EF4-FFF2-40B4-BE49-F238E27FC236}">
                <a16:creationId xmlns:a16="http://schemas.microsoft.com/office/drawing/2014/main" id="{9389A334-D617-4C7A-BDCD-5E1EB86F0A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5298159"/>
              </p:ext>
            </p:extLst>
          </p:nvPr>
        </p:nvGraphicFramePr>
        <p:xfrm>
          <a:off x="4965431" y="2438400"/>
          <a:ext cx="6586489" cy="3785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 descr="A person standing in a field of corn&#10;&#10;Description automatically generated with medium confidence">
            <a:extLst>
              <a:ext uri="{FF2B5EF4-FFF2-40B4-BE49-F238E27FC236}">
                <a16:creationId xmlns:a16="http://schemas.microsoft.com/office/drawing/2014/main" id="{8CE6C7B9-BDB0-4605-AF63-382F90E0F37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8" r="7737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5E7E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B58CEEB1-F656-4EBA-BCA6-981266BC7145}"/>
              </a:ext>
            </a:extLst>
          </p:cNvPr>
          <p:cNvSpPr/>
          <p:nvPr/>
        </p:nvSpPr>
        <p:spPr>
          <a:xfrm>
            <a:off x="4635592" y="266"/>
            <a:ext cx="7556388" cy="1182491"/>
          </a:xfrm>
          <a:prstGeom prst="rect">
            <a:avLst/>
          </a:prstGeom>
          <a:solidFill>
            <a:srgbClr val="0078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AF554C-B9FE-4CE9-A9A5-1C4BCBF3A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91" y="419001"/>
            <a:ext cx="7556409" cy="717540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US" sz="4100" dirty="0">
                <a:solidFill>
                  <a:schemeClr val="bg1"/>
                </a:solidFill>
                <a:latin typeface="+mn-lt"/>
              </a:rPr>
              <a:t>Long Term Balance is Key to Success in Organic Production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6803F07-1F6E-4F6F-8DED-1B003A71A4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18498" y="5997942"/>
            <a:ext cx="1066843" cy="754305"/>
          </a:xfrm>
          <a:prstGeom prst="rect">
            <a:avLst/>
          </a:prstGeom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8049BFD-DC2D-469C-947A-58A2E65DE941}"/>
              </a:ext>
            </a:extLst>
          </p:cNvPr>
          <p:cNvSpPr txBox="1"/>
          <p:nvPr/>
        </p:nvSpPr>
        <p:spPr>
          <a:xfrm>
            <a:off x="0" y="0"/>
            <a:ext cx="4381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Organic Yellow Corn</a:t>
            </a:r>
          </a:p>
        </p:txBody>
      </p:sp>
    </p:spTree>
    <p:extLst>
      <p:ext uri="{BB962C8B-B14F-4D97-AF65-F5344CB8AC3E}">
        <p14:creationId xmlns:p14="http://schemas.microsoft.com/office/powerpoint/2010/main" val="1377509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CA28C21-92F4-4E45-B9BA-31744E08942F}"/>
              </a:ext>
            </a:extLst>
          </p:cNvPr>
          <p:cNvSpPr/>
          <p:nvPr/>
        </p:nvSpPr>
        <p:spPr>
          <a:xfrm>
            <a:off x="0" y="0"/>
            <a:ext cx="12191999" cy="1043724"/>
          </a:xfrm>
          <a:prstGeom prst="rect">
            <a:avLst/>
          </a:prstGeom>
          <a:solidFill>
            <a:srgbClr val="0078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239B96-BE9A-4D18-8EAB-8A158788F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734" y="158864"/>
            <a:ext cx="9987908" cy="868680"/>
          </a:xfrm>
        </p:spPr>
        <p:txBody>
          <a:bodyPr>
            <a:normAutofit fontScale="90000"/>
          </a:bodyPr>
          <a:lstStyle/>
          <a:p>
            <a:pPr algn="ctr"/>
            <a:r>
              <a:rPr lang="en-US" b="0" dirty="0">
                <a:solidFill>
                  <a:schemeClr val="bg1"/>
                </a:solidFill>
                <a:latin typeface="+mn-lt"/>
              </a:rPr>
              <a:t>Organic Decisions:  System &amp; Process Based 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46B6169D-AA2A-41A0-AF79-ED2C8D19A400}"/>
              </a:ext>
            </a:extLst>
          </p:cNvPr>
          <p:cNvSpPr txBox="1">
            <a:spLocks/>
          </p:cNvSpPr>
          <p:nvPr/>
        </p:nvSpPr>
        <p:spPr>
          <a:xfrm>
            <a:off x="1981199" y="1181101"/>
            <a:ext cx="8229600" cy="3651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33363" indent="-233363" algn="l" defTabSz="457200" rtl="0" eaLnBrk="1" latinLnBrk="0" hangingPunct="1">
              <a:spcBef>
                <a:spcPts val="9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ts val="6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ts val="6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ts val="6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ts val="6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latin typeface="+mn-lt"/>
                <a:cs typeface="Arial"/>
              </a:rPr>
              <a:t>Organic farming requires a myriad of decisions</a:t>
            </a:r>
            <a:endParaRPr lang="en-US" sz="1800" dirty="0">
              <a:latin typeface="+mn-lt"/>
            </a:endParaRPr>
          </a:p>
          <a:p>
            <a:pPr marL="233045" indent="-233045"/>
            <a:endParaRPr lang="en-US" dirty="0"/>
          </a:p>
        </p:txBody>
      </p:sp>
      <p:pic>
        <p:nvPicPr>
          <p:cNvPr id="10" name="Graphic 9" descr="Tractor with solid fill">
            <a:extLst>
              <a:ext uri="{FF2B5EF4-FFF2-40B4-BE49-F238E27FC236}">
                <a16:creationId xmlns:a16="http://schemas.microsoft.com/office/drawing/2014/main" id="{138CDBE1-5239-41F4-AC80-C35F974558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74839" y="3549265"/>
            <a:ext cx="914400" cy="914400"/>
          </a:xfrm>
          <a:prstGeom prst="rect">
            <a:avLst/>
          </a:prstGeom>
        </p:spPr>
      </p:pic>
      <p:cxnSp>
        <p:nvCxnSpPr>
          <p:cNvPr id="133" name="Connector: Elbow 132">
            <a:extLst>
              <a:ext uri="{FF2B5EF4-FFF2-40B4-BE49-F238E27FC236}">
                <a16:creationId xmlns:a16="http://schemas.microsoft.com/office/drawing/2014/main" id="{8CCFF238-AC5B-42DA-869F-F9FB49D5A5B6}"/>
              </a:ext>
            </a:extLst>
          </p:cNvPr>
          <p:cNvCxnSpPr>
            <a:cxnSpLocks/>
            <a:stCxn id="37" idx="3"/>
          </p:cNvCxnSpPr>
          <p:nvPr/>
        </p:nvCxnSpPr>
        <p:spPr>
          <a:xfrm flipV="1">
            <a:off x="3732327" y="4311265"/>
            <a:ext cx="1654045" cy="437593"/>
          </a:xfrm>
          <a:prstGeom prst="bentConnector3">
            <a:avLst>
              <a:gd name="adj1" fmla="val 50000"/>
            </a:avLst>
          </a:prstGeom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onnector: Elbow 88">
            <a:extLst>
              <a:ext uri="{FF2B5EF4-FFF2-40B4-BE49-F238E27FC236}">
                <a16:creationId xmlns:a16="http://schemas.microsoft.com/office/drawing/2014/main" id="{80F73F63-5006-43E5-AB3F-6C3913AB020A}"/>
              </a:ext>
            </a:extLst>
          </p:cNvPr>
          <p:cNvCxnSpPr>
            <a:cxnSpLocks/>
            <a:stCxn id="19" idx="3"/>
            <a:endCxn id="15" idx="0"/>
          </p:cNvCxnSpPr>
          <p:nvPr/>
        </p:nvCxnSpPr>
        <p:spPr>
          <a:xfrm>
            <a:off x="3898690" y="2969037"/>
            <a:ext cx="1273789" cy="389235"/>
          </a:xfrm>
          <a:prstGeom prst="bentConnector3">
            <a:avLst>
              <a:gd name="adj1" fmla="val 50000"/>
            </a:avLst>
          </a:prstGeom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Connector: Elbow 110">
            <a:extLst>
              <a:ext uri="{FF2B5EF4-FFF2-40B4-BE49-F238E27FC236}">
                <a16:creationId xmlns:a16="http://schemas.microsoft.com/office/drawing/2014/main" id="{7FCACD5E-8200-4EF0-88AB-0DE956182E6A}"/>
              </a:ext>
            </a:extLst>
          </p:cNvPr>
          <p:cNvCxnSpPr>
            <a:cxnSpLocks/>
            <a:stCxn id="114" idx="3"/>
            <a:endCxn id="15" idx="0"/>
          </p:cNvCxnSpPr>
          <p:nvPr/>
        </p:nvCxnSpPr>
        <p:spPr>
          <a:xfrm flipV="1">
            <a:off x="3572323" y="3358272"/>
            <a:ext cx="1600156" cy="280703"/>
          </a:xfrm>
          <a:prstGeom prst="bentConnector3">
            <a:avLst>
              <a:gd name="adj1" fmla="val 50000"/>
            </a:avLst>
          </a:prstGeom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Connector: Elbow 93">
            <a:extLst>
              <a:ext uri="{FF2B5EF4-FFF2-40B4-BE49-F238E27FC236}">
                <a16:creationId xmlns:a16="http://schemas.microsoft.com/office/drawing/2014/main" id="{5C019858-E1FA-4020-9F1E-70DD7FFDAA51}"/>
              </a:ext>
            </a:extLst>
          </p:cNvPr>
          <p:cNvCxnSpPr>
            <a:cxnSpLocks/>
            <a:stCxn id="35" idx="3"/>
            <a:endCxn id="15" idx="0"/>
          </p:cNvCxnSpPr>
          <p:nvPr/>
        </p:nvCxnSpPr>
        <p:spPr>
          <a:xfrm flipV="1">
            <a:off x="3584407" y="3358272"/>
            <a:ext cx="1588072" cy="787696"/>
          </a:xfrm>
          <a:prstGeom prst="bentConnector3">
            <a:avLst>
              <a:gd name="adj1" fmla="val 50000"/>
            </a:avLst>
          </a:prstGeom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306B268-8662-4F73-99FE-3558B44237D8}"/>
              </a:ext>
            </a:extLst>
          </p:cNvPr>
          <p:cNvSpPr txBox="1"/>
          <p:nvPr/>
        </p:nvSpPr>
        <p:spPr>
          <a:xfrm>
            <a:off x="5035612" y="1736297"/>
            <a:ext cx="173543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cs typeface="Arial" panose="020B0604020202020204" pitchFamily="34" charset="0"/>
              </a:rPr>
              <a:t>Crop Rotation</a:t>
            </a: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E31F6C70-CE54-45A8-9B97-5A70ACD5C46D}"/>
              </a:ext>
            </a:extLst>
          </p:cNvPr>
          <p:cNvCxnSpPr>
            <a:stCxn id="3" idx="2"/>
            <a:endCxn id="14" idx="1"/>
          </p:cNvCxnSpPr>
          <p:nvPr/>
        </p:nvCxnSpPr>
        <p:spPr>
          <a:xfrm rot="5400000">
            <a:off x="5021086" y="2316027"/>
            <a:ext cx="1184973" cy="579511"/>
          </a:xfrm>
          <a:prstGeom prst="bentConnector3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62D4187C-5060-42BC-8AB4-C453BF15AF43}"/>
              </a:ext>
            </a:extLst>
          </p:cNvPr>
          <p:cNvSpPr txBox="1"/>
          <p:nvPr/>
        </p:nvSpPr>
        <p:spPr>
          <a:xfrm>
            <a:off x="2163260" y="2830537"/>
            <a:ext cx="173543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cs typeface="Arial" panose="020B0604020202020204" pitchFamily="34" charset="0"/>
              </a:rPr>
              <a:t>Weed Management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50678E1-464B-4033-9199-38F588AF98FD}"/>
              </a:ext>
            </a:extLst>
          </p:cNvPr>
          <p:cNvSpPr txBox="1"/>
          <p:nvPr/>
        </p:nvSpPr>
        <p:spPr>
          <a:xfrm>
            <a:off x="3300182" y="5747394"/>
            <a:ext cx="173543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cs typeface="Arial" panose="020B0604020202020204" pitchFamily="34" charset="0"/>
              </a:rPr>
              <a:t>Risk Management Approach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2A7764C-6028-48F0-8929-9123B31D7D44}"/>
              </a:ext>
            </a:extLst>
          </p:cNvPr>
          <p:cNvSpPr txBox="1"/>
          <p:nvPr/>
        </p:nvSpPr>
        <p:spPr>
          <a:xfrm>
            <a:off x="5252973" y="6462521"/>
            <a:ext cx="173543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cs typeface="Arial" panose="020B0604020202020204" pitchFamily="34" charset="0"/>
              </a:rPr>
              <a:t>Delivery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ADED50F-1BCB-4C22-BAA5-5EB2B713034D}"/>
              </a:ext>
            </a:extLst>
          </p:cNvPr>
          <p:cNvSpPr txBox="1"/>
          <p:nvPr/>
        </p:nvSpPr>
        <p:spPr>
          <a:xfrm>
            <a:off x="6976837" y="2138192"/>
            <a:ext cx="173543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cs typeface="Arial" panose="020B0604020202020204" pitchFamily="34" charset="0"/>
              </a:rPr>
              <a:t>Fertility Needs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67F61E9-E2BC-4C8E-B82B-97B010F84BDE}"/>
              </a:ext>
            </a:extLst>
          </p:cNvPr>
          <p:cNvSpPr txBox="1"/>
          <p:nvPr/>
        </p:nvSpPr>
        <p:spPr>
          <a:xfrm>
            <a:off x="9096854" y="2227215"/>
            <a:ext cx="173543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cs typeface="Arial" panose="020B0604020202020204" pitchFamily="34" charset="0"/>
              </a:rPr>
              <a:t>Storage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66685C9-403B-4BC8-B7EE-B80588EACD69}"/>
              </a:ext>
            </a:extLst>
          </p:cNvPr>
          <p:cNvSpPr txBox="1"/>
          <p:nvPr/>
        </p:nvSpPr>
        <p:spPr>
          <a:xfrm>
            <a:off x="9096853" y="1688477"/>
            <a:ext cx="173543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cs typeface="Arial" panose="020B0604020202020204" pitchFamily="34" charset="0"/>
              </a:rPr>
              <a:t>Delivery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8832258-3AF9-4474-90DB-2A5455C85FDA}"/>
              </a:ext>
            </a:extLst>
          </p:cNvPr>
          <p:cNvSpPr txBox="1"/>
          <p:nvPr/>
        </p:nvSpPr>
        <p:spPr>
          <a:xfrm>
            <a:off x="9098802" y="2790502"/>
            <a:ext cx="173543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cs typeface="Arial" panose="020B0604020202020204" pitchFamily="34" charset="0"/>
              </a:rPr>
              <a:t>Application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08EDABC-76C2-4FD0-85C6-9AEC867B3C79}"/>
              </a:ext>
            </a:extLst>
          </p:cNvPr>
          <p:cNvSpPr txBox="1"/>
          <p:nvPr/>
        </p:nvSpPr>
        <p:spPr>
          <a:xfrm>
            <a:off x="1996897" y="5311071"/>
            <a:ext cx="173543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cs typeface="Arial" panose="020B0604020202020204" pitchFamily="34" charset="0"/>
              </a:rPr>
              <a:t>Counterparty Risk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24746A0-59E2-455A-8427-137396E76B75}"/>
              </a:ext>
            </a:extLst>
          </p:cNvPr>
          <p:cNvSpPr txBox="1"/>
          <p:nvPr/>
        </p:nvSpPr>
        <p:spPr>
          <a:xfrm>
            <a:off x="6976836" y="5860344"/>
            <a:ext cx="173543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cs typeface="Arial" panose="020B0604020202020204" pitchFamily="34" charset="0"/>
              </a:rPr>
              <a:t>Record Keeping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546F315-2037-485E-8C88-41A68CEC8647}"/>
              </a:ext>
            </a:extLst>
          </p:cNvPr>
          <p:cNvSpPr txBox="1"/>
          <p:nvPr/>
        </p:nvSpPr>
        <p:spPr>
          <a:xfrm>
            <a:off x="1848977" y="4007468"/>
            <a:ext cx="173543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cs typeface="Arial" panose="020B0604020202020204" pitchFamily="34" charset="0"/>
              </a:rPr>
              <a:t>Capacity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D6AA45E-FE6D-47A6-B0BB-5AF8B96C8D3D}"/>
              </a:ext>
            </a:extLst>
          </p:cNvPr>
          <p:cNvSpPr txBox="1"/>
          <p:nvPr/>
        </p:nvSpPr>
        <p:spPr>
          <a:xfrm>
            <a:off x="2900335" y="6436188"/>
            <a:ext cx="173543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cs typeface="Arial" panose="020B0604020202020204" pitchFamily="34" charset="0"/>
              </a:rPr>
              <a:t>Storage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4840E40-EB69-4E23-AF1C-2EA55BDCA485}"/>
              </a:ext>
            </a:extLst>
          </p:cNvPr>
          <p:cNvSpPr txBox="1"/>
          <p:nvPr/>
        </p:nvSpPr>
        <p:spPr>
          <a:xfrm>
            <a:off x="1996897" y="4610358"/>
            <a:ext cx="173543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cs typeface="Arial" panose="020B0604020202020204" pitchFamily="34" charset="0"/>
              </a:rPr>
              <a:t>Certification</a:t>
            </a:r>
          </a:p>
        </p:txBody>
      </p:sp>
      <p:cxnSp>
        <p:nvCxnSpPr>
          <p:cNvPr id="41" name="Connector: Elbow 40">
            <a:extLst>
              <a:ext uri="{FF2B5EF4-FFF2-40B4-BE49-F238E27FC236}">
                <a16:creationId xmlns:a16="http://schemas.microsoft.com/office/drawing/2014/main" id="{B132EE76-2A2D-4981-81AB-72CAF62AE6D7}"/>
              </a:ext>
            </a:extLst>
          </p:cNvPr>
          <p:cNvCxnSpPr>
            <a:cxnSpLocks/>
          </p:cNvCxnSpPr>
          <p:nvPr/>
        </p:nvCxnSpPr>
        <p:spPr>
          <a:xfrm rot="16200000" flipH="1">
            <a:off x="6321504" y="1647591"/>
            <a:ext cx="237163" cy="1073510"/>
          </a:xfrm>
          <a:prstGeom prst="bentConnector2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or: Elbow 43">
            <a:extLst>
              <a:ext uri="{FF2B5EF4-FFF2-40B4-BE49-F238E27FC236}">
                <a16:creationId xmlns:a16="http://schemas.microsoft.com/office/drawing/2014/main" id="{923F04EA-C754-4375-B464-E1BA5D732CCB}"/>
              </a:ext>
            </a:extLst>
          </p:cNvPr>
          <p:cNvCxnSpPr>
            <a:cxnSpLocks/>
            <a:stCxn id="31" idx="1"/>
            <a:endCxn id="29" idx="3"/>
          </p:cNvCxnSpPr>
          <p:nvPr/>
        </p:nvCxnSpPr>
        <p:spPr>
          <a:xfrm rot="10800000" flipV="1">
            <a:off x="8712267" y="1826976"/>
            <a:ext cx="384586" cy="449715"/>
          </a:xfrm>
          <a:prstGeom prst="bentConnector3">
            <a:avLst>
              <a:gd name="adj1" fmla="val 50000"/>
            </a:avLst>
          </a:prstGeom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: Elbow 47">
            <a:extLst>
              <a:ext uri="{FF2B5EF4-FFF2-40B4-BE49-F238E27FC236}">
                <a16:creationId xmlns:a16="http://schemas.microsoft.com/office/drawing/2014/main" id="{2313281F-E749-4AC1-9C38-C6B50CB3E9DA}"/>
              </a:ext>
            </a:extLst>
          </p:cNvPr>
          <p:cNvCxnSpPr>
            <a:cxnSpLocks/>
            <a:stCxn id="30" idx="1"/>
            <a:endCxn id="29" idx="3"/>
          </p:cNvCxnSpPr>
          <p:nvPr/>
        </p:nvCxnSpPr>
        <p:spPr>
          <a:xfrm rot="10800000">
            <a:off x="8712268" y="2276693"/>
            <a:ext cx="384587" cy="89023"/>
          </a:xfrm>
          <a:prstGeom prst="bentConnector3">
            <a:avLst>
              <a:gd name="adj1" fmla="val 50000"/>
            </a:avLst>
          </a:prstGeom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: Elbow 52">
            <a:extLst>
              <a:ext uri="{FF2B5EF4-FFF2-40B4-BE49-F238E27FC236}">
                <a16:creationId xmlns:a16="http://schemas.microsoft.com/office/drawing/2014/main" id="{A733DC43-3888-4D25-A805-3D193E80814A}"/>
              </a:ext>
            </a:extLst>
          </p:cNvPr>
          <p:cNvCxnSpPr>
            <a:cxnSpLocks/>
            <a:stCxn id="32" idx="1"/>
            <a:endCxn id="29" idx="3"/>
          </p:cNvCxnSpPr>
          <p:nvPr/>
        </p:nvCxnSpPr>
        <p:spPr>
          <a:xfrm rot="10800000">
            <a:off x="8712268" y="2276692"/>
            <a:ext cx="386535" cy="652310"/>
          </a:xfrm>
          <a:prstGeom prst="bentConnector3">
            <a:avLst>
              <a:gd name="adj1" fmla="val 50000"/>
            </a:avLst>
          </a:prstGeom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E693FE73-EA9B-4C17-A8F9-2FD4BAB2DECE}"/>
              </a:ext>
            </a:extLst>
          </p:cNvPr>
          <p:cNvSpPr txBox="1"/>
          <p:nvPr/>
        </p:nvSpPr>
        <p:spPr>
          <a:xfrm>
            <a:off x="8245474" y="4295048"/>
            <a:ext cx="173543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cs typeface="Arial" panose="020B0604020202020204" pitchFamily="34" charset="0"/>
              </a:rPr>
              <a:t>Working Capital</a:t>
            </a:r>
          </a:p>
        </p:txBody>
      </p:sp>
      <p:cxnSp>
        <p:nvCxnSpPr>
          <p:cNvPr id="61" name="Connector: Elbow 60">
            <a:extLst>
              <a:ext uri="{FF2B5EF4-FFF2-40B4-BE49-F238E27FC236}">
                <a16:creationId xmlns:a16="http://schemas.microsoft.com/office/drawing/2014/main" id="{956B80E9-B00C-44D3-8AD0-70A361F30400}"/>
              </a:ext>
            </a:extLst>
          </p:cNvPr>
          <p:cNvCxnSpPr>
            <a:cxnSpLocks/>
            <a:stCxn id="29" idx="2"/>
            <a:endCxn id="14" idx="7"/>
          </p:cNvCxnSpPr>
          <p:nvPr/>
        </p:nvCxnSpPr>
        <p:spPr>
          <a:xfrm rot="5400000">
            <a:off x="7000868" y="2354585"/>
            <a:ext cx="783078" cy="904290"/>
          </a:xfrm>
          <a:prstGeom prst="bentConnector3">
            <a:avLst>
              <a:gd name="adj1" fmla="val 50000"/>
            </a:avLst>
          </a:prstGeom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ctor: Elbow 71">
            <a:extLst>
              <a:ext uri="{FF2B5EF4-FFF2-40B4-BE49-F238E27FC236}">
                <a16:creationId xmlns:a16="http://schemas.microsoft.com/office/drawing/2014/main" id="{1BAD5129-6592-454C-98C2-51DB98C76E7E}"/>
              </a:ext>
            </a:extLst>
          </p:cNvPr>
          <p:cNvCxnSpPr>
            <a:cxnSpLocks/>
            <a:stCxn id="57" idx="1"/>
            <a:endCxn id="14" idx="7"/>
          </p:cNvCxnSpPr>
          <p:nvPr/>
        </p:nvCxnSpPr>
        <p:spPr>
          <a:xfrm rot="10800000">
            <a:off x="6940262" y="3198270"/>
            <a:ext cx="1305212" cy="1235279"/>
          </a:xfrm>
          <a:prstGeom prst="bentConnector4">
            <a:avLst>
              <a:gd name="adj1" fmla="val 37175"/>
              <a:gd name="adj2" fmla="val 118506"/>
            </a:avLst>
          </a:prstGeom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8E3520EE-DA1F-470D-8FBF-A8656CE5DFA7}"/>
              </a:ext>
            </a:extLst>
          </p:cNvPr>
          <p:cNvSpPr txBox="1"/>
          <p:nvPr/>
        </p:nvSpPr>
        <p:spPr>
          <a:xfrm>
            <a:off x="9113190" y="3328166"/>
            <a:ext cx="173543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cs typeface="Arial" panose="020B0604020202020204" pitchFamily="34" charset="0"/>
              </a:rPr>
              <a:t>Record Keeping</a:t>
            </a:r>
          </a:p>
        </p:txBody>
      </p:sp>
      <p:cxnSp>
        <p:nvCxnSpPr>
          <p:cNvPr id="80" name="Connector: Elbow 79">
            <a:extLst>
              <a:ext uri="{FF2B5EF4-FFF2-40B4-BE49-F238E27FC236}">
                <a16:creationId xmlns:a16="http://schemas.microsoft.com/office/drawing/2014/main" id="{D7B130A0-234C-45D6-9A23-AA77A7061A27}"/>
              </a:ext>
            </a:extLst>
          </p:cNvPr>
          <p:cNvCxnSpPr>
            <a:cxnSpLocks/>
            <a:stCxn id="77" idx="1"/>
            <a:endCxn id="29" idx="3"/>
          </p:cNvCxnSpPr>
          <p:nvPr/>
        </p:nvCxnSpPr>
        <p:spPr>
          <a:xfrm rot="10800000">
            <a:off x="8712268" y="2276692"/>
            <a:ext cx="400923" cy="1189974"/>
          </a:xfrm>
          <a:prstGeom prst="bentConnector3">
            <a:avLst>
              <a:gd name="adj1" fmla="val 50000"/>
            </a:avLst>
          </a:prstGeom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Connector: Elbow 96">
            <a:extLst>
              <a:ext uri="{FF2B5EF4-FFF2-40B4-BE49-F238E27FC236}">
                <a16:creationId xmlns:a16="http://schemas.microsoft.com/office/drawing/2014/main" id="{46142B7B-C336-4BA9-AF63-679FF5686F8E}"/>
              </a:ext>
            </a:extLst>
          </p:cNvPr>
          <p:cNvCxnSpPr>
            <a:cxnSpLocks/>
            <a:endCxn id="21" idx="3"/>
          </p:cNvCxnSpPr>
          <p:nvPr/>
        </p:nvCxnSpPr>
        <p:spPr>
          <a:xfrm rot="10800000" flipV="1">
            <a:off x="5035612" y="5573833"/>
            <a:ext cx="1102028" cy="404394"/>
          </a:xfrm>
          <a:prstGeom prst="bentConnector3">
            <a:avLst>
              <a:gd name="adj1" fmla="val 50000"/>
            </a:avLst>
          </a:prstGeom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Connector: Elbow 107">
            <a:extLst>
              <a:ext uri="{FF2B5EF4-FFF2-40B4-BE49-F238E27FC236}">
                <a16:creationId xmlns:a16="http://schemas.microsoft.com/office/drawing/2014/main" id="{DA2A2BC9-BF2B-4934-BC57-52F431F44979}"/>
              </a:ext>
            </a:extLst>
          </p:cNvPr>
          <p:cNvCxnSpPr>
            <a:cxnSpLocks/>
            <a:stCxn id="14" idx="4"/>
            <a:endCxn id="22" idx="0"/>
          </p:cNvCxnSpPr>
          <p:nvPr/>
        </p:nvCxnSpPr>
        <p:spPr>
          <a:xfrm flipH="1">
            <a:off x="6120688" y="5149492"/>
            <a:ext cx="11351" cy="1313029"/>
          </a:xfrm>
          <a:prstGeom prst="straightConnector1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C04E06CD-7C01-4233-B873-C9809ECEE37D}"/>
              </a:ext>
            </a:extLst>
          </p:cNvPr>
          <p:cNvSpPr txBox="1"/>
          <p:nvPr/>
        </p:nvSpPr>
        <p:spPr>
          <a:xfrm>
            <a:off x="1631238" y="3500475"/>
            <a:ext cx="1941085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cs typeface="Arial" panose="020B0604020202020204" pitchFamily="34" charset="0"/>
              </a:rPr>
              <a:t>Weather Forecast</a:t>
            </a:r>
          </a:p>
        </p:txBody>
      </p:sp>
      <p:cxnSp>
        <p:nvCxnSpPr>
          <p:cNvPr id="129" name="Connector: Elbow 128">
            <a:extLst>
              <a:ext uri="{FF2B5EF4-FFF2-40B4-BE49-F238E27FC236}">
                <a16:creationId xmlns:a16="http://schemas.microsoft.com/office/drawing/2014/main" id="{EBCEEBB2-428C-4BCA-B1FF-7090A2F01D58}"/>
              </a:ext>
            </a:extLst>
          </p:cNvPr>
          <p:cNvCxnSpPr>
            <a:cxnSpLocks/>
          </p:cNvCxnSpPr>
          <p:nvPr/>
        </p:nvCxnSpPr>
        <p:spPr>
          <a:xfrm rot="16200000" flipH="1">
            <a:off x="2891692" y="5613458"/>
            <a:ext cx="381413" cy="435569"/>
          </a:xfrm>
          <a:prstGeom prst="bentConnector2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97291B97-FD64-4118-86FF-50B9E53E2274}"/>
              </a:ext>
            </a:extLst>
          </p:cNvPr>
          <p:cNvGrpSpPr/>
          <p:nvPr/>
        </p:nvGrpSpPr>
        <p:grpSpPr>
          <a:xfrm>
            <a:off x="4989039" y="2763340"/>
            <a:ext cx="2286000" cy="2386152"/>
            <a:chOff x="3465039" y="2763313"/>
            <a:chExt cx="2286000" cy="2386152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D68E83E-D4C6-4325-8642-CA80CD426EBC}"/>
                </a:ext>
              </a:extLst>
            </p:cNvPr>
            <p:cNvSpPr/>
            <p:nvPr/>
          </p:nvSpPr>
          <p:spPr>
            <a:xfrm>
              <a:off x="3465039" y="2863465"/>
              <a:ext cx="2286000" cy="2286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0078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13604E7-E4AE-4469-B9C9-27575A3D4993}"/>
                </a:ext>
              </a:extLst>
            </p:cNvPr>
            <p:cNvSpPr/>
            <p:nvPr/>
          </p:nvSpPr>
          <p:spPr>
            <a:xfrm>
              <a:off x="3922239" y="3320665"/>
              <a:ext cx="1371600" cy="1371600"/>
            </a:xfrm>
            <a:prstGeom prst="ellipse">
              <a:avLst/>
            </a:prstGeom>
            <a:solidFill>
              <a:srgbClr val="C99B28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ntent Placeholder 2">
              <a:extLst>
                <a:ext uri="{FF2B5EF4-FFF2-40B4-BE49-F238E27FC236}">
                  <a16:creationId xmlns:a16="http://schemas.microsoft.com/office/drawing/2014/main" id="{B62C0A0E-B8E6-4BDA-808D-06F469CC85C0}"/>
                </a:ext>
              </a:extLst>
            </p:cNvPr>
            <p:cNvSpPr txBox="1">
              <a:spLocks/>
            </p:cNvSpPr>
            <p:nvPr/>
          </p:nvSpPr>
          <p:spPr>
            <a:xfrm rot="18244113">
              <a:off x="3115766" y="3256207"/>
              <a:ext cx="1449793" cy="464005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233363" indent="-233363" algn="l" defTabSz="457200" rtl="0" eaLnBrk="1" latinLnBrk="0" hangingPunct="1">
                <a:spcBef>
                  <a:spcPts val="9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457200" rtl="0" eaLnBrk="1" latinLnBrk="0" hangingPunct="1">
                <a:spcBef>
                  <a:spcPts val="600"/>
                </a:spcBef>
                <a:buFont typeface="Arial"/>
                <a:buChar char="–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457200" rtl="0" eaLnBrk="1" latinLnBrk="0" hangingPunct="1">
                <a:spcBef>
                  <a:spcPts val="600"/>
                </a:spcBef>
                <a:buFont typeface="Arial"/>
                <a:buChar char="•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457200" rtl="0" eaLnBrk="1" latinLnBrk="0" hangingPunct="1">
                <a:spcBef>
                  <a:spcPts val="600"/>
                </a:spcBef>
                <a:buFont typeface="Arial"/>
                <a:buChar char="–"/>
                <a:defRPr sz="1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457200" rtl="0" eaLnBrk="1" latinLnBrk="0" hangingPunct="1">
                <a:spcBef>
                  <a:spcPts val="600"/>
                </a:spcBef>
                <a:buFont typeface="Arial"/>
                <a:buChar char="»"/>
                <a:defRPr sz="1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latin typeface="+mn-lt"/>
                  <a:cs typeface="Arial"/>
                </a:rPr>
                <a:t>Crop Management</a:t>
              </a:r>
              <a:endParaRPr lang="en-US" sz="1400" dirty="0">
                <a:latin typeface="+mn-lt"/>
              </a:endParaRPr>
            </a:p>
            <a:p>
              <a:pPr marL="233045" indent="-233045"/>
              <a:endParaRPr lang="en-US" dirty="0"/>
            </a:p>
          </p:txBody>
        </p:sp>
        <p:sp>
          <p:nvSpPr>
            <p:cNvPr id="16" name="Content Placeholder 2">
              <a:extLst>
                <a:ext uri="{FF2B5EF4-FFF2-40B4-BE49-F238E27FC236}">
                  <a16:creationId xmlns:a16="http://schemas.microsoft.com/office/drawing/2014/main" id="{1FF52DEE-5E66-4E1E-A3CA-8CAF2C2944FA}"/>
                </a:ext>
              </a:extLst>
            </p:cNvPr>
            <p:cNvSpPr txBox="1">
              <a:spLocks/>
            </p:cNvSpPr>
            <p:nvPr/>
          </p:nvSpPr>
          <p:spPr>
            <a:xfrm rot="2951757">
              <a:off x="4635237" y="3297341"/>
              <a:ext cx="1263300" cy="36512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233363" indent="-233363" algn="l" defTabSz="457200" rtl="0" eaLnBrk="1" latinLnBrk="0" hangingPunct="1">
                <a:spcBef>
                  <a:spcPts val="9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457200" rtl="0" eaLnBrk="1" latinLnBrk="0" hangingPunct="1">
                <a:spcBef>
                  <a:spcPts val="600"/>
                </a:spcBef>
                <a:buFont typeface="Arial"/>
                <a:buChar char="–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457200" rtl="0" eaLnBrk="1" latinLnBrk="0" hangingPunct="1">
                <a:spcBef>
                  <a:spcPts val="600"/>
                </a:spcBef>
                <a:buFont typeface="Arial"/>
                <a:buChar char="•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457200" rtl="0" eaLnBrk="1" latinLnBrk="0" hangingPunct="1">
                <a:spcBef>
                  <a:spcPts val="600"/>
                </a:spcBef>
                <a:buFont typeface="Arial"/>
                <a:buChar char="–"/>
                <a:defRPr sz="1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457200" rtl="0" eaLnBrk="1" latinLnBrk="0" hangingPunct="1">
                <a:spcBef>
                  <a:spcPts val="600"/>
                </a:spcBef>
                <a:buFont typeface="Arial"/>
                <a:buChar char="»"/>
                <a:defRPr sz="1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latin typeface="+mn-lt"/>
                  <a:cs typeface="Arial"/>
                </a:rPr>
                <a:t>Fertility</a:t>
              </a:r>
              <a:endParaRPr lang="en-US" sz="1400" dirty="0">
                <a:latin typeface="+mn-lt"/>
              </a:endParaRPr>
            </a:p>
          </p:txBody>
        </p:sp>
        <p:sp>
          <p:nvSpPr>
            <p:cNvPr id="17" name="Content Placeholder 2">
              <a:extLst>
                <a:ext uri="{FF2B5EF4-FFF2-40B4-BE49-F238E27FC236}">
                  <a16:creationId xmlns:a16="http://schemas.microsoft.com/office/drawing/2014/main" id="{57B3250D-D9B6-47E4-B78F-7CD48AF3638D}"/>
                </a:ext>
              </a:extLst>
            </p:cNvPr>
            <p:cNvSpPr txBox="1">
              <a:spLocks/>
            </p:cNvSpPr>
            <p:nvPr/>
          </p:nvSpPr>
          <p:spPr>
            <a:xfrm>
              <a:off x="4085008" y="4745264"/>
              <a:ext cx="1112521" cy="342835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233363" indent="-233363" algn="l" defTabSz="457200" rtl="0" eaLnBrk="1" latinLnBrk="0" hangingPunct="1">
                <a:spcBef>
                  <a:spcPts val="9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457200" rtl="0" eaLnBrk="1" latinLnBrk="0" hangingPunct="1">
                <a:spcBef>
                  <a:spcPts val="600"/>
                </a:spcBef>
                <a:buFont typeface="Arial"/>
                <a:buChar char="–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457200" rtl="0" eaLnBrk="1" latinLnBrk="0" hangingPunct="1">
                <a:spcBef>
                  <a:spcPts val="600"/>
                </a:spcBef>
                <a:buFont typeface="Arial"/>
                <a:buChar char="•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457200" rtl="0" eaLnBrk="1" latinLnBrk="0" hangingPunct="1">
                <a:spcBef>
                  <a:spcPts val="600"/>
                </a:spcBef>
                <a:buFont typeface="Arial"/>
                <a:buChar char="–"/>
                <a:defRPr sz="1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457200" rtl="0" eaLnBrk="1" latinLnBrk="0" hangingPunct="1">
                <a:spcBef>
                  <a:spcPts val="600"/>
                </a:spcBef>
                <a:buFont typeface="Arial"/>
                <a:buChar char="»"/>
                <a:defRPr sz="1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latin typeface="+mn-lt"/>
                  <a:cs typeface="Arial"/>
                </a:rPr>
                <a:t>Marketing</a:t>
              </a:r>
              <a:endParaRPr lang="en-US" sz="1400" dirty="0">
                <a:latin typeface="+mn-lt"/>
              </a:endParaRPr>
            </a:p>
          </p:txBody>
        </p:sp>
      </p:grpSp>
      <p:pic>
        <p:nvPicPr>
          <p:cNvPr id="143" name="Graphic 142" descr="Tractor with solid fill">
            <a:extLst>
              <a:ext uri="{FF2B5EF4-FFF2-40B4-BE49-F238E27FC236}">
                <a16:creationId xmlns:a16="http://schemas.microsoft.com/office/drawing/2014/main" id="{808F7C62-08BD-4DF0-A762-D100E2DE06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45003" y="3541236"/>
            <a:ext cx="914400" cy="914400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AF939263-968D-4021-85B8-8220F5C83BDE}"/>
              </a:ext>
            </a:extLst>
          </p:cNvPr>
          <p:cNvSpPr txBox="1"/>
          <p:nvPr/>
        </p:nvSpPr>
        <p:spPr>
          <a:xfrm>
            <a:off x="7921504" y="6484369"/>
            <a:ext cx="148492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cs typeface="Arial" panose="020B0604020202020204" pitchFamily="34" charset="0"/>
              </a:rPr>
              <a:t>Cash Flow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6E94E8E-6730-4C47-BAAB-50F4B7FD157A}"/>
              </a:ext>
            </a:extLst>
          </p:cNvPr>
          <p:cNvCxnSpPr>
            <a:cxnSpLocks/>
          </p:cNvCxnSpPr>
          <p:nvPr/>
        </p:nvCxnSpPr>
        <p:spPr>
          <a:xfrm flipV="1">
            <a:off x="6988403" y="6622868"/>
            <a:ext cx="933101" cy="438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665A658-0D12-4C3F-8962-7A05FCD395A6}"/>
              </a:ext>
            </a:extLst>
          </p:cNvPr>
          <p:cNvCxnSpPr>
            <a:cxnSpLocks/>
            <a:endCxn id="34" idx="1"/>
          </p:cNvCxnSpPr>
          <p:nvPr/>
        </p:nvCxnSpPr>
        <p:spPr>
          <a:xfrm flipV="1">
            <a:off x="6143032" y="5998844"/>
            <a:ext cx="833804" cy="3755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5177E318-5F5A-49B1-87E7-74F1E6CE47DD}"/>
              </a:ext>
            </a:extLst>
          </p:cNvPr>
          <p:cNvCxnSpPr>
            <a:cxnSpLocks/>
            <a:endCxn id="22" idx="1"/>
          </p:cNvCxnSpPr>
          <p:nvPr/>
        </p:nvCxnSpPr>
        <p:spPr>
          <a:xfrm flipV="1">
            <a:off x="4635765" y="6601021"/>
            <a:ext cx="617208" cy="3038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5D65156E-C59B-4138-B36F-2C7C63C21456}"/>
              </a:ext>
            </a:extLst>
          </p:cNvPr>
          <p:cNvSpPr txBox="1"/>
          <p:nvPr/>
        </p:nvSpPr>
        <p:spPr>
          <a:xfrm>
            <a:off x="6490203" y="5262367"/>
            <a:ext cx="173543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cs typeface="Arial" panose="020B0604020202020204" pitchFamily="34" charset="0"/>
              </a:rPr>
              <a:t>Identification </a:t>
            </a:r>
          </a:p>
        </p:txBody>
      </p: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F73F1A84-CBAA-44DD-95A6-CEBE8C3A5F5C}"/>
              </a:ext>
            </a:extLst>
          </p:cNvPr>
          <p:cNvCxnSpPr>
            <a:cxnSpLocks/>
            <a:endCxn id="128" idx="1"/>
          </p:cNvCxnSpPr>
          <p:nvPr/>
        </p:nvCxnSpPr>
        <p:spPr>
          <a:xfrm>
            <a:off x="6095999" y="5400867"/>
            <a:ext cx="394204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33">
            <a:extLst>
              <a:ext uri="{FF2B5EF4-FFF2-40B4-BE49-F238E27FC236}">
                <a16:creationId xmlns:a16="http://schemas.microsoft.com/office/drawing/2014/main" id="{6F9D88BF-9315-4182-A383-2C0F2E4F8593}"/>
              </a:ext>
            </a:extLst>
          </p:cNvPr>
          <p:cNvSpPr txBox="1"/>
          <p:nvPr/>
        </p:nvSpPr>
        <p:spPr>
          <a:xfrm>
            <a:off x="7924128" y="3731759"/>
            <a:ext cx="1735430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cs typeface="Arial" panose="020B0604020202020204" pitchFamily="34" charset="0"/>
              </a:rPr>
              <a:t>Cover Crop</a:t>
            </a:r>
          </a:p>
        </p:txBody>
      </p: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3564C72C-B63E-4C0D-8A02-4277CF0AB057}"/>
              </a:ext>
            </a:extLst>
          </p:cNvPr>
          <p:cNvCxnSpPr/>
          <p:nvPr/>
        </p:nvCxnSpPr>
        <p:spPr>
          <a:xfrm>
            <a:off x="8245474" y="2496304"/>
            <a:ext cx="0" cy="120295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7" name="Picture 136">
            <a:extLst>
              <a:ext uri="{FF2B5EF4-FFF2-40B4-BE49-F238E27FC236}">
                <a16:creationId xmlns:a16="http://schemas.microsoft.com/office/drawing/2014/main" id="{03155C60-C703-4764-B9A6-414A51745FB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72757" y="5948247"/>
            <a:ext cx="1066843" cy="754305"/>
          </a:xfrm>
          <a:prstGeom prst="rect">
            <a:avLst/>
          </a:prstGeom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38871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60E2DB8B-7D4C-4AF0-AC64-2B60120FF377}"/>
              </a:ext>
            </a:extLst>
          </p:cNvPr>
          <p:cNvSpPr/>
          <p:nvPr/>
        </p:nvSpPr>
        <p:spPr>
          <a:xfrm>
            <a:off x="0" y="4308"/>
            <a:ext cx="12192000" cy="868680"/>
          </a:xfrm>
          <a:prstGeom prst="rect">
            <a:avLst/>
          </a:prstGeom>
          <a:solidFill>
            <a:srgbClr val="0078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Title 1">
            <a:extLst>
              <a:ext uri="{FF2B5EF4-FFF2-40B4-BE49-F238E27FC236}">
                <a16:creationId xmlns:a16="http://schemas.microsoft.com/office/drawing/2014/main" id="{39B7F2E3-7FD9-479C-A53A-DE1152A66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44064"/>
            <a:ext cx="9143999" cy="868680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+mn-lt"/>
              </a:rPr>
              <a:t>BARRIERS to SUCCESS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BA6256A4-E1C2-4156-B54C-8E54284C690D}"/>
              </a:ext>
            </a:extLst>
          </p:cNvPr>
          <p:cNvSpPr txBox="1">
            <a:spLocks/>
          </p:cNvSpPr>
          <p:nvPr/>
        </p:nvSpPr>
        <p:spPr>
          <a:xfrm>
            <a:off x="1723241" y="1029409"/>
            <a:ext cx="8576968" cy="5710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33363" indent="-233363" algn="l" defTabSz="457200" rtl="0" eaLnBrk="1" latinLnBrk="0" hangingPunct="1">
              <a:spcBef>
                <a:spcPts val="9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ts val="6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ts val="6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ts val="6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ts val="6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rgbClr val="C99B28"/>
                </a:solidFill>
                <a:latin typeface="+mn-lt"/>
              </a:rPr>
              <a:t>Barriers to entry are driven by limited support from traditional sources </a:t>
            </a:r>
          </a:p>
          <a:p>
            <a:pPr marL="0" indent="0" algn="ctr">
              <a:buNone/>
            </a:pPr>
            <a:r>
              <a:rPr lang="en-US" sz="1800" b="1" dirty="0">
                <a:solidFill>
                  <a:srgbClr val="C99B28"/>
                </a:solidFill>
                <a:latin typeface="+mn-lt"/>
              </a:rPr>
              <a:t>Growth challenges are driven by greater operational requirements</a:t>
            </a:r>
            <a:endParaRPr lang="en-US" dirty="0">
              <a:solidFill>
                <a:srgbClr val="C99B28"/>
              </a:solidFill>
              <a:latin typeface="+mn-lt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6214C74-31E7-4111-8037-33BEB6DD3DE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72757" y="6011097"/>
            <a:ext cx="1066843" cy="754305"/>
          </a:xfrm>
          <a:prstGeom prst="rect">
            <a:avLst/>
          </a:prstGeom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4CE3CF1-96D5-4844-A2EE-9B4199FA66BE}"/>
              </a:ext>
            </a:extLst>
          </p:cNvPr>
          <p:cNvGrpSpPr/>
          <p:nvPr/>
        </p:nvGrpSpPr>
        <p:grpSpPr>
          <a:xfrm>
            <a:off x="2079805" y="1797369"/>
            <a:ext cx="8032390" cy="4686522"/>
            <a:chOff x="2087483" y="1852390"/>
            <a:chExt cx="8032390" cy="4686522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67582266-7393-428F-B75F-F4ABBD8C7A82}"/>
                </a:ext>
              </a:extLst>
            </p:cNvPr>
            <p:cNvGrpSpPr/>
            <p:nvPr/>
          </p:nvGrpSpPr>
          <p:grpSpPr>
            <a:xfrm>
              <a:off x="2087483" y="1852390"/>
              <a:ext cx="8032390" cy="3788936"/>
              <a:chOff x="563483" y="1491445"/>
              <a:chExt cx="8032390" cy="3788936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0B1617E-A573-429E-81D7-76C231AEB850}"/>
                  </a:ext>
                </a:extLst>
              </p:cNvPr>
              <p:cNvSpPr txBox="1"/>
              <p:nvPr/>
            </p:nvSpPr>
            <p:spPr>
              <a:xfrm>
                <a:off x="563483" y="1491445"/>
                <a:ext cx="3931920" cy="369332"/>
              </a:xfrm>
              <a:prstGeom prst="rect">
                <a:avLst/>
              </a:prstGeom>
              <a:solidFill>
                <a:srgbClr val="C99B28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Transition Barriers</a:t>
                </a:r>
              </a:p>
            </p:txBody>
          </p:sp>
          <p:sp>
            <p:nvSpPr>
              <p:cNvPr id="29" name="Content Placeholder 2">
                <a:extLst>
                  <a:ext uri="{FF2B5EF4-FFF2-40B4-BE49-F238E27FC236}">
                    <a16:creationId xmlns:a16="http://schemas.microsoft.com/office/drawing/2014/main" id="{30BB415A-E777-46CE-AE27-659132C97DC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3483" y="2035467"/>
                <a:ext cx="3931920" cy="67710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vert="horz" lIns="91440" tIns="45720" rIns="91440" bIns="45720" rtlCol="0" anchor="ctr" anchorCtr="0">
                <a:noAutofit/>
              </a:bodyPr>
              <a:lstStyle>
                <a:lvl1pPr marL="233363" indent="-233363" algn="l" defTabSz="457200" rtl="0" eaLnBrk="1" latinLnBrk="0" hangingPunct="1">
                  <a:spcBef>
                    <a:spcPts val="9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742950" indent="-285750" algn="l" defTabSz="457200" rtl="0" eaLnBrk="1" latinLnBrk="0" hangingPunct="1">
                  <a:spcBef>
                    <a:spcPts val="600"/>
                  </a:spcBef>
                  <a:buFont typeface="Arial"/>
                  <a:buChar char="–"/>
                  <a:defRPr sz="1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457200" rtl="0" eaLnBrk="1" latinLnBrk="0" hangingPunct="1">
                  <a:spcBef>
                    <a:spcPts val="600"/>
                  </a:spcBef>
                  <a:buFont typeface="Arial"/>
                  <a:buChar char="•"/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457200" rtl="0" eaLnBrk="1" latinLnBrk="0" hangingPunct="1">
                  <a:spcBef>
                    <a:spcPts val="600"/>
                  </a:spcBef>
                  <a:buFont typeface="Arial"/>
                  <a:buChar char="–"/>
                  <a:defRPr sz="1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457200" rtl="0" eaLnBrk="1" latinLnBrk="0" hangingPunct="1">
                  <a:spcBef>
                    <a:spcPts val="600"/>
                  </a:spcBef>
                  <a:buFont typeface="Arial"/>
                  <a:buChar char="»"/>
                  <a:defRPr sz="1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800" b="1" dirty="0">
                    <a:latin typeface="+mn-lt"/>
                  </a:rPr>
                  <a:t>Organic Production Knowledge</a:t>
                </a:r>
              </a:p>
            </p:txBody>
          </p:sp>
          <p:sp>
            <p:nvSpPr>
              <p:cNvPr id="30" name="Content Placeholder 2">
                <a:extLst>
                  <a:ext uri="{FF2B5EF4-FFF2-40B4-BE49-F238E27FC236}">
                    <a16:creationId xmlns:a16="http://schemas.microsoft.com/office/drawing/2014/main" id="{B67815F3-03C5-4864-A5D5-C30BD44F0B2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3483" y="3729489"/>
                <a:ext cx="3931920" cy="67710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vert="horz" lIns="91440" tIns="45720" rIns="91440" bIns="45720" rtlCol="0" anchor="ctr" anchorCtr="0">
                <a:noAutofit/>
              </a:bodyPr>
              <a:lstStyle>
                <a:lvl1pPr marL="233363" indent="-233363" algn="l" defTabSz="457200" rtl="0" eaLnBrk="1" latinLnBrk="0" hangingPunct="1">
                  <a:spcBef>
                    <a:spcPts val="9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742950" indent="-285750" algn="l" defTabSz="457200" rtl="0" eaLnBrk="1" latinLnBrk="0" hangingPunct="1">
                  <a:spcBef>
                    <a:spcPts val="600"/>
                  </a:spcBef>
                  <a:buFont typeface="Arial"/>
                  <a:buChar char="–"/>
                  <a:defRPr sz="1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457200" rtl="0" eaLnBrk="1" latinLnBrk="0" hangingPunct="1">
                  <a:spcBef>
                    <a:spcPts val="600"/>
                  </a:spcBef>
                  <a:buFont typeface="Arial"/>
                  <a:buChar char="•"/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457200" rtl="0" eaLnBrk="1" latinLnBrk="0" hangingPunct="1">
                  <a:spcBef>
                    <a:spcPts val="600"/>
                  </a:spcBef>
                  <a:buFont typeface="Arial"/>
                  <a:buChar char="–"/>
                  <a:defRPr sz="1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457200" rtl="0" eaLnBrk="1" latinLnBrk="0" hangingPunct="1">
                  <a:spcBef>
                    <a:spcPts val="600"/>
                  </a:spcBef>
                  <a:buFont typeface="Arial"/>
                  <a:buChar char="»"/>
                  <a:defRPr sz="1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800" b="1" dirty="0">
                    <a:latin typeface="+mn-lt"/>
                  </a:rPr>
                  <a:t>Certification &amp; Recordkeeping</a:t>
                </a:r>
              </a:p>
            </p:txBody>
          </p:sp>
          <p:sp>
            <p:nvSpPr>
              <p:cNvPr id="41" name="Content Placeholder 2">
                <a:extLst>
                  <a:ext uri="{FF2B5EF4-FFF2-40B4-BE49-F238E27FC236}">
                    <a16:creationId xmlns:a16="http://schemas.microsoft.com/office/drawing/2014/main" id="{2A25C298-8EF0-47C4-8E35-4DB300D297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3483" y="4584989"/>
                <a:ext cx="3931920" cy="69539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vert="horz" lIns="91440" tIns="45720" rIns="91440" bIns="45720" rtlCol="0" anchor="ctr" anchorCtr="0">
                <a:noAutofit/>
              </a:bodyPr>
              <a:lstStyle>
                <a:lvl1pPr marL="233363" indent="-233363" algn="l" defTabSz="457200" rtl="0" eaLnBrk="1" latinLnBrk="0" hangingPunct="1">
                  <a:spcBef>
                    <a:spcPts val="9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742950" indent="-285750" algn="l" defTabSz="457200" rtl="0" eaLnBrk="1" latinLnBrk="0" hangingPunct="1">
                  <a:spcBef>
                    <a:spcPts val="600"/>
                  </a:spcBef>
                  <a:buFont typeface="Arial"/>
                  <a:buChar char="–"/>
                  <a:defRPr sz="1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457200" rtl="0" eaLnBrk="1" latinLnBrk="0" hangingPunct="1">
                  <a:spcBef>
                    <a:spcPts val="600"/>
                  </a:spcBef>
                  <a:buFont typeface="Arial"/>
                  <a:buChar char="•"/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457200" rtl="0" eaLnBrk="1" latinLnBrk="0" hangingPunct="1">
                  <a:spcBef>
                    <a:spcPts val="600"/>
                  </a:spcBef>
                  <a:buFont typeface="Arial"/>
                  <a:buChar char="–"/>
                  <a:defRPr sz="1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457200" rtl="0" eaLnBrk="1" latinLnBrk="0" hangingPunct="1">
                  <a:spcBef>
                    <a:spcPts val="600"/>
                  </a:spcBef>
                  <a:buFont typeface="Arial"/>
                  <a:buChar char="»"/>
                  <a:defRPr sz="1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800" b="1" dirty="0">
                    <a:latin typeface="+mn-lt"/>
                  </a:rPr>
                  <a:t>Market Options</a:t>
                </a:r>
              </a:p>
            </p:txBody>
          </p:sp>
          <p:sp>
            <p:nvSpPr>
              <p:cNvPr id="42" name="Content Placeholder 2">
                <a:extLst>
                  <a:ext uri="{FF2B5EF4-FFF2-40B4-BE49-F238E27FC236}">
                    <a16:creationId xmlns:a16="http://schemas.microsoft.com/office/drawing/2014/main" id="{700CDEA4-8B8C-46AE-A971-5D8B54F3124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3483" y="2876932"/>
                <a:ext cx="3931920" cy="67710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vert="horz" lIns="91440" tIns="45720" rIns="91440" bIns="45720" rtlCol="0" anchor="ctr" anchorCtr="0">
                <a:noAutofit/>
              </a:bodyPr>
              <a:lstStyle>
                <a:lvl1pPr marL="233363" indent="-233363" algn="l" defTabSz="457200" rtl="0" eaLnBrk="1" latinLnBrk="0" hangingPunct="1">
                  <a:spcBef>
                    <a:spcPts val="9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742950" indent="-285750" algn="l" defTabSz="457200" rtl="0" eaLnBrk="1" latinLnBrk="0" hangingPunct="1">
                  <a:spcBef>
                    <a:spcPts val="600"/>
                  </a:spcBef>
                  <a:buFont typeface="Arial"/>
                  <a:buChar char="–"/>
                  <a:defRPr sz="1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457200" rtl="0" eaLnBrk="1" latinLnBrk="0" hangingPunct="1">
                  <a:spcBef>
                    <a:spcPts val="600"/>
                  </a:spcBef>
                  <a:buFont typeface="Arial"/>
                  <a:buChar char="•"/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457200" rtl="0" eaLnBrk="1" latinLnBrk="0" hangingPunct="1">
                  <a:spcBef>
                    <a:spcPts val="600"/>
                  </a:spcBef>
                  <a:buFont typeface="Arial"/>
                  <a:buChar char="–"/>
                  <a:defRPr sz="1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457200" rtl="0" eaLnBrk="1" latinLnBrk="0" hangingPunct="1">
                  <a:spcBef>
                    <a:spcPts val="600"/>
                  </a:spcBef>
                  <a:buFont typeface="Arial"/>
                  <a:buChar char="»"/>
                  <a:defRPr sz="1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800" b="1" dirty="0">
                    <a:latin typeface="+mn-lt"/>
                  </a:rPr>
                  <a:t>Evaluating &amp; Financing Transition</a:t>
                </a:r>
              </a:p>
            </p:txBody>
          </p:sp>
          <p:sp>
            <p:nvSpPr>
              <p:cNvPr id="43" name="Content Placeholder 2">
                <a:extLst>
                  <a:ext uri="{FF2B5EF4-FFF2-40B4-BE49-F238E27FC236}">
                    <a16:creationId xmlns:a16="http://schemas.microsoft.com/office/drawing/2014/main" id="{E77A602D-F140-4841-A3CC-F6743416E04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48597" y="3726170"/>
                <a:ext cx="3931920" cy="67710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vert="horz" lIns="91440" tIns="45720" rIns="91440" bIns="45720" rtlCol="0" anchor="ctr" anchorCtr="0">
                <a:noAutofit/>
              </a:bodyPr>
              <a:lstStyle>
                <a:lvl1pPr marL="233363" indent="-233363" algn="l" defTabSz="457200" rtl="0" eaLnBrk="1" latinLnBrk="0" hangingPunct="1">
                  <a:spcBef>
                    <a:spcPts val="9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742950" indent="-285750" algn="l" defTabSz="457200" rtl="0" eaLnBrk="1" latinLnBrk="0" hangingPunct="1">
                  <a:spcBef>
                    <a:spcPts val="600"/>
                  </a:spcBef>
                  <a:buFont typeface="Arial"/>
                  <a:buChar char="–"/>
                  <a:defRPr sz="1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457200" rtl="0" eaLnBrk="1" latinLnBrk="0" hangingPunct="1">
                  <a:spcBef>
                    <a:spcPts val="600"/>
                  </a:spcBef>
                  <a:buFont typeface="Arial"/>
                  <a:buChar char="•"/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457200" rtl="0" eaLnBrk="1" latinLnBrk="0" hangingPunct="1">
                  <a:spcBef>
                    <a:spcPts val="600"/>
                  </a:spcBef>
                  <a:buFont typeface="Arial"/>
                  <a:buChar char="–"/>
                  <a:defRPr sz="1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457200" rtl="0" eaLnBrk="1" latinLnBrk="0" hangingPunct="1">
                  <a:spcBef>
                    <a:spcPts val="600"/>
                  </a:spcBef>
                  <a:buFont typeface="Arial"/>
                  <a:buChar char="»"/>
                  <a:defRPr sz="1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800" b="1" dirty="0">
                    <a:latin typeface="+mn-lt"/>
                  </a:rPr>
                  <a:t>Attractive Crop Options for Rotations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38DFD599-8931-4FEB-857D-AA44A63B8BA4}"/>
                  </a:ext>
                </a:extLst>
              </p:cNvPr>
              <p:cNvSpPr txBox="1"/>
              <p:nvPr/>
            </p:nvSpPr>
            <p:spPr>
              <a:xfrm>
                <a:off x="4663953" y="1491445"/>
                <a:ext cx="3931920" cy="369332"/>
              </a:xfrm>
              <a:prstGeom prst="rect">
                <a:avLst/>
              </a:prstGeom>
              <a:solidFill>
                <a:srgbClr val="C99B28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Scaling Challenges</a:t>
                </a:r>
              </a:p>
            </p:txBody>
          </p:sp>
          <p:sp>
            <p:nvSpPr>
              <p:cNvPr id="45" name="Content Placeholder 2">
                <a:extLst>
                  <a:ext uri="{FF2B5EF4-FFF2-40B4-BE49-F238E27FC236}">
                    <a16:creationId xmlns:a16="http://schemas.microsoft.com/office/drawing/2014/main" id="{56D7DB1D-8954-4612-9DF7-D8EDCCFC517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29726" y="4581888"/>
                <a:ext cx="3931920" cy="67710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vert="horz" lIns="91440" tIns="45720" rIns="91440" bIns="45720" rtlCol="0" anchor="ctr" anchorCtr="0">
                <a:noAutofit/>
              </a:bodyPr>
              <a:lstStyle>
                <a:lvl1pPr marL="233363" indent="-233363" algn="l" defTabSz="457200" rtl="0" eaLnBrk="1" latinLnBrk="0" hangingPunct="1">
                  <a:spcBef>
                    <a:spcPts val="9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742950" indent="-285750" algn="l" defTabSz="457200" rtl="0" eaLnBrk="1" latinLnBrk="0" hangingPunct="1">
                  <a:spcBef>
                    <a:spcPts val="600"/>
                  </a:spcBef>
                  <a:buFont typeface="Arial"/>
                  <a:buChar char="–"/>
                  <a:defRPr sz="1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457200" rtl="0" eaLnBrk="1" latinLnBrk="0" hangingPunct="1">
                  <a:spcBef>
                    <a:spcPts val="600"/>
                  </a:spcBef>
                  <a:buFont typeface="Arial"/>
                  <a:buChar char="•"/>
                  <a:defRPr sz="16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457200" rtl="0" eaLnBrk="1" latinLnBrk="0" hangingPunct="1">
                  <a:spcBef>
                    <a:spcPts val="600"/>
                  </a:spcBef>
                  <a:buFont typeface="Arial"/>
                  <a:buChar char="–"/>
                  <a:defRPr sz="1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457200" rtl="0" eaLnBrk="1" latinLnBrk="0" hangingPunct="1">
                  <a:spcBef>
                    <a:spcPts val="600"/>
                  </a:spcBef>
                  <a:buFont typeface="Arial"/>
                  <a:buChar char="»"/>
                  <a:defRPr sz="1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800" b="1" dirty="0">
                    <a:latin typeface="+mn-lt"/>
                  </a:rPr>
                  <a:t>Labor</a:t>
                </a:r>
              </a:p>
            </p:txBody>
          </p:sp>
          <p:sp>
            <p:nvSpPr>
              <p:cNvPr id="46" name="Content Placeholder 2">
                <a:extLst>
                  <a:ext uri="{FF2B5EF4-FFF2-40B4-BE49-F238E27FC236}">
                    <a16:creationId xmlns:a16="http://schemas.microsoft.com/office/drawing/2014/main" id="{EA6B45AC-354D-47C5-A039-25E16046E3F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63953" y="2038163"/>
                <a:ext cx="3931920" cy="67710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vert="horz" lIns="91440" tIns="45720" rIns="91440" bIns="45720" rtlCol="0" anchor="ctr" anchorCtr="0">
                <a:noAutofit/>
              </a:bodyPr>
              <a:lstStyle>
                <a:defPPr>
                  <a:defRPr lang="en-US"/>
                </a:defPPr>
                <a:lvl1pPr indent="0">
                  <a:spcBef>
                    <a:spcPts val="900"/>
                  </a:spcBef>
                  <a:buFont typeface="Arial"/>
                  <a:buNone/>
                  <a:defRPr sz="1400" b="1"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ts val="600"/>
                  </a:spcBef>
                  <a:buFont typeface="Arial"/>
                  <a:buChar char="–"/>
                  <a:defRPr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ts val="600"/>
                  </a:spcBef>
                  <a:buFont typeface="Arial"/>
                  <a:buChar char="•"/>
                  <a:defRPr sz="1600"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ts val="600"/>
                  </a:spcBef>
                  <a:buFont typeface="Arial"/>
                  <a:buChar char="–"/>
                  <a:defRPr sz="1400"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ts val="600"/>
                  </a:spcBef>
                  <a:buFont typeface="Arial"/>
                  <a:buChar char="»"/>
                  <a:defRPr sz="1400"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>
                  <a:spcBef>
                    <a:spcPct val="20000"/>
                  </a:spcBef>
                  <a:buFont typeface="Arial"/>
                  <a:buChar char="•"/>
                  <a:defRPr sz="2000"/>
                </a:lvl6pPr>
                <a:lvl7pPr marL="2971800" indent="-228600">
                  <a:spcBef>
                    <a:spcPct val="20000"/>
                  </a:spcBef>
                  <a:buFont typeface="Arial"/>
                  <a:buChar char="•"/>
                  <a:defRPr sz="2000"/>
                </a:lvl7pPr>
                <a:lvl8pPr marL="3429000" indent="-228600">
                  <a:spcBef>
                    <a:spcPct val="20000"/>
                  </a:spcBef>
                  <a:buFont typeface="Arial"/>
                  <a:buChar char="•"/>
                  <a:defRPr sz="2000"/>
                </a:lvl8pPr>
                <a:lvl9pPr marL="3886200" indent="-228600">
                  <a:spcBef>
                    <a:spcPct val="20000"/>
                  </a:spcBef>
                  <a:buFont typeface="Arial"/>
                  <a:buChar char="•"/>
                  <a:defRPr sz="2000"/>
                </a:lvl9pPr>
              </a:lstStyle>
              <a:p>
                <a:pPr algn="ctr"/>
                <a:r>
                  <a:rPr lang="en-US" sz="1800" dirty="0">
                    <a:latin typeface="+mn-lt"/>
                  </a:rPr>
                  <a:t>Operational Complexity &amp; Scalability</a:t>
                </a:r>
                <a:endParaRPr lang="en-US" sz="1800" b="0" dirty="0">
                  <a:latin typeface="+mn-lt"/>
                </a:endParaRPr>
              </a:p>
            </p:txBody>
          </p:sp>
          <p:sp>
            <p:nvSpPr>
              <p:cNvPr id="47" name="Content Placeholder 2">
                <a:extLst>
                  <a:ext uri="{FF2B5EF4-FFF2-40B4-BE49-F238E27FC236}">
                    <a16:creationId xmlns:a16="http://schemas.microsoft.com/office/drawing/2014/main" id="{C56DAD18-CF36-4585-B052-75769DD6569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48597" y="2876932"/>
                <a:ext cx="3931920" cy="67710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vert="horz" lIns="91440" tIns="45720" rIns="91440" bIns="45720" rtlCol="0" anchor="ctr" anchorCtr="0">
                <a:noAutofit/>
              </a:bodyPr>
              <a:lstStyle>
                <a:defPPr>
                  <a:defRPr lang="en-US"/>
                </a:defPPr>
                <a:lvl1pPr indent="0">
                  <a:spcBef>
                    <a:spcPts val="900"/>
                  </a:spcBef>
                  <a:buFont typeface="Arial"/>
                  <a:buNone/>
                  <a:defRPr sz="1400" b="1"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ts val="600"/>
                  </a:spcBef>
                  <a:buFont typeface="Arial"/>
                  <a:buChar char="–"/>
                  <a:defRPr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ts val="600"/>
                  </a:spcBef>
                  <a:buFont typeface="Arial"/>
                  <a:buChar char="•"/>
                  <a:defRPr sz="1600"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ts val="600"/>
                  </a:spcBef>
                  <a:buFont typeface="Arial"/>
                  <a:buChar char="–"/>
                  <a:defRPr sz="1400"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ts val="600"/>
                  </a:spcBef>
                  <a:buFont typeface="Arial"/>
                  <a:buChar char="»"/>
                  <a:defRPr sz="1400"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>
                  <a:spcBef>
                    <a:spcPct val="20000"/>
                  </a:spcBef>
                  <a:buFont typeface="Arial"/>
                  <a:buChar char="•"/>
                  <a:defRPr sz="2000"/>
                </a:lvl6pPr>
                <a:lvl7pPr marL="2971800" indent="-228600">
                  <a:spcBef>
                    <a:spcPct val="20000"/>
                  </a:spcBef>
                  <a:buFont typeface="Arial"/>
                  <a:buChar char="•"/>
                  <a:defRPr sz="2000"/>
                </a:lvl7pPr>
                <a:lvl8pPr marL="3429000" indent="-228600">
                  <a:spcBef>
                    <a:spcPct val="20000"/>
                  </a:spcBef>
                  <a:buFont typeface="Arial"/>
                  <a:buChar char="•"/>
                  <a:defRPr sz="2000"/>
                </a:lvl8pPr>
                <a:lvl9pPr marL="3886200" indent="-228600">
                  <a:spcBef>
                    <a:spcPct val="20000"/>
                  </a:spcBef>
                  <a:buFont typeface="Arial"/>
                  <a:buChar char="•"/>
                  <a:defRPr sz="2000"/>
                </a:lvl9pPr>
              </a:lstStyle>
              <a:p>
                <a:pPr algn="ctr"/>
                <a:r>
                  <a:rPr lang="en-US" sz="1800" dirty="0">
                    <a:latin typeface="+mn-lt"/>
                  </a:rPr>
                  <a:t>Technology</a:t>
                </a:r>
              </a:p>
            </p:txBody>
          </p:sp>
        </p:grpSp>
        <p:sp>
          <p:nvSpPr>
            <p:cNvPr id="17" name="Content Placeholder 2">
              <a:extLst>
                <a:ext uri="{FF2B5EF4-FFF2-40B4-BE49-F238E27FC236}">
                  <a16:creationId xmlns:a16="http://schemas.microsoft.com/office/drawing/2014/main" id="{4E2E96B7-93E7-4B84-A280-1ACB3A346A4C}"/>
                </a:ext>
              </a:extLst>
            </p:cNvPr>
            <p:cNvSpPr txBox="1">
              <a:spLocks/>
            </p:cNvSpPr>
            <p:nvPr/>
          </p:nvSpPr>
          <p:spPr>
            <a:xfrm>
              <a:off x="2087483" y="5843520"/>
              <a:ext cx="3931920" cy="695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vert="horz" lIns="91440" tIns="45720" rIns="91440" bIns="45720" rtlCol="0" anchor="ctr" anchorCtr="0">
              <a:noAutofit/>
            </a:bodyPr>
            <a:lstStyle>
              <a:lvl1pPr marL="233363" indent="-233363" algn="l" defTabSz="457200" rtl="0" eaLnBrk="1" latinLnBrk="0" hangingPunct="1">
                <a:spcBef>
                  <a:spcPts val="9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457200" rtl="0" eaLnBrk="1" latinLnBrk="0" hangingPunct="1">
                <a:spcBef>
                  <a:spcPts val="600"/>
                </a:spcBef>
                <a:buFont typeface="Arial"/>
                <a:buChar char="–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457200" rtl="0" eaLnBrk="1" latinLnBrk="0" hangingPunct="1">
                <a:spcBef>
                  <a:spcPts val="600"/>
                </a:spcBef>
                <a:buFont typeface="Arial"/>
                <a:buChar char="•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457200" rtl="0" eaLnBrk="1" latinLnBrk="0" hangingPunct="1">
                <a:spcBef>
                  <a:spcPts val="600"/>
                </a:spcBef>
                <a:buFont typeface="Arial"/>
                <a:buChar char="–"/>
                <a:defRPr sz="1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457200" rtl="0" eaLnBrk="1" latinLnBrk="0" hangingPunct="1">
                <a:spcBef>
                  <a:spcPts val="600"/>
                </a:spcBef>
                <a:buFont typeface="Arial"/>
                <a:buChar char="»"/>
                <a:defRPr sz="1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800" b="1" dirty="0">
                  <a:latin typeface="+mn-lt"/>
                </a:rPr>
                <a:t>Risk Management &amp; Regulatory</a:t>
              </a:r>
            </a:p>
          </p:txBody>
        </p:sp>
        <p:sp>
          <p:nvSpPr>
            <p:cNvPr id="18" name="Content Placeholder 2">
              <a:extLst>
                <a:ext uri="{FF2B5EF4-FFF2-40B4-BE49-F238E27FC236}">
                  <a16:creationId xmlns:a16="http://schemas.microsoft.com/office/drawing/2014/main" id="{B1BF17E6-649C-4E1A-A795-5D9D20C736BA}"/>
                </a:ext>
              </a:extLst>
            </p:cNvPr>
            <p:cNvSpPr txBox="1">
              <a:spLocks/>
            </p:cNvSpPr>
            <p:nvPr/>
          </p:nvSpPr>
          <p:spPr>
            <a:xfrm>
              <a:off x="6153726" y="5843520"/>
              <a:ext cx="3966147" cy="695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vert="horz" lIns="91440" tIns="45720" rIns="91440" bIns="45720" rtlCol="0" anchor="ctr" anchorCtr="0">
              <a:noAutofit/>
            </a:bodyPr>
            <a:lstStyle>
              <a:lvl1pPr marL="233363" indent="-233363" algn="l" defTabSz="457200" rtl="0" eaLnBrk="1" latinLnBrk="0" hangingPunct="1">
                <a:spcBef>
                  <a:spcPts val="9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457200" rtl="0" eaLnBrk="1" latinLnBrk="0" hangingPunct="1">
                <a:spcBef>
                  <a:spcPts val="600"/>
                </a:spcBef>
                <a:buFont typeface="Arial"/>
                <a:buChar char="–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457200" rtl="0" eaLnBrk="1" latinLnBrk="0" hangingPunct="1">
                <a:spcBef>
                  <a:spcPts val="600"/>
                </a:spcBef>
                <a:buFont typeface="Arial"/>
                <a:buChar char="•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457200" rtl="0" eaLnBrk="1" latinLnBrk="0" hangingPunct="1">
                <a:spcBef>
                  <a:spcPts val="600"/>
                </a:spcBef>
                <a:buFont typeface="Arial"/>
                <a:buChar char="–"/>
                <a:defRPr sz="1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457200" rtl="0" eaLnBrk="1" latinLnBrk="0" hangingPunct="1">
                <a:spcBef>
                  <a:spcPts val="600"/>
                </a:spcBef>
                <a:buFont typeface="Arial"/>
                <a:buChar char="»"/>
                <a:defRPr sz="1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800" b="1" dirty="0">
                  <a:latin typeface="+mn-lt"/>
                </a:rPr>
                <a:t>Supply Chain  &amp; Market Stability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304EB22-A31B-4E2D-A28D-FCD013767547}"/>
                </a:ext>
              </a:extLst>
            </p:cNvPr>
            <p:cNvSpPr/>
            <p:nvPr/>
          </p:nvSpPr>
          <p:spPr>
            <a:xfrm>
              <a:off x="2347420" y="5939161"/>
              <a:ext cx="3352340" cy="504110"/>
            </a:xfrm>
            <a:prstGeom prst="ellipse">
              <a:avLst/>
            </a:prstGeom>
            <a:noFill/>
            <a:ln w="412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821E0EB-E093-4CCF-B62B-D8DA9DF4B8A7}"/>
                </a:ext>
              </a:extLst>
            </p:cNvPr>
            <p:cNvSpPr/>
            <p:nvPr/>
          </p:nvSpPr>
          <p:spPr>
            <a:xfrm>
              <a:off x="6428356" y="5939161"/>
              <a:ext cx="3431580" cy="504110"/>
            </a:xfrm>
            <a:prstGeom prst="ellipse">
              <a:avLst/>
            </a:prstGeom>
            <a:noFill/>
            <a:ln w="412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id="{2526FB85-1307-4501-B1A0-25EABD5AB0C3}"/>
              </a:ext>
            </a:extLst>
          </p:cNvPr>
          <p:cNvSpPr/>
          <p:nvPr/>
        </p:nvSpPr>
        <p:spPr>
          <a:xfrm>
            <a:off x="7015590" y="3282586"/>
            <a:ext cx="2276061" cy="504110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9A22055-5ABF-46B0-9559-7CD10794CD6B}"/>
              </a:ext>
            </a:extLst>
          </p:cNvPr>
          <p:cNvSpPr/>
          <p:nvPr/>
        </p:nvSpPr>
        <p:spPr>
          <a:xfrm>
            <a:off x="6973977" y="4986554"/>
            <a:ext cx="2276061" cy="504110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1F8E462-F4D2-446A-925C-2E3F0EFA1098}"/>
              </a:ext>
            </a:extLst>
          </p:cNvPr>
          <p:cNvSpPr/>
          <p:nvPr/>
        </p:nvSpPr>
        <p:spPr>
          <a:xfrm>
            <a:off x="2095161" y="3269355"/>
            <a:ext cx="3838500" cy="504110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608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96F6554-BDEF-45A2-9F53-F229BE886AF4}"/>
              </a:ext>
            </a:extLst>
          </p:cNvPr>
          <p:cNvSpPr txBox="1">
            <a:spLocks/>
          </p:cNvSpPr>
          <p:nvPr/>
        </p:nvSpPr>
        <p:spPr>
          <a:xfrm>
            <a:off x="8971954" y="3570616"/>
            <a:ext cx="3753349" cy="640454"/>
          </a:xfrm>
          <a:prstGeom prst="rect">
            <a:avLst/>
          </a:prstGeom>
        </p:spPr>
        <p:txBody>
          <a:bodyPr/>
          <a:lstStyle>
            <a:lvl1pPr marL="233363" indent="-233363" algn="l" defTabSz="457200" rtl="0" eaLnBrk="1" latinLnBrk="0" hangingPunct="1">
              <a:spcBef>
                <a:spcPts val="9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ts val="6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ts val="6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ts val="6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ts val="6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u="sng" dirty="0">
                <a:latin typeface="+mn-lt"/>
              </a:rPr>
              <a:t>Key Factors</a:t>
            </a:r>
          </a:p>
          <a:p>
            <a:r>
              <a:rPr lang="en-US" sz="1800" dirty="0">
                <a:latin typeface="+mn-lt"/>
              </a:rPr>
              <a:t>Crop Rotation</a:t>
            </a:r>
          </a:p>
          <a:p>
            <a:r>
              <a:rPr lang="en-US" sz="1800" dirty="0">
                <a:latin typeface="+mn-lt"/>
              </a:rPr>
              <a:t>Access to Labor </a:t>
            </a:r>
          </a:p>
          <a:p>
            <a:r>
              <a:rPr lang="en-US" sz="1800" dirty="0">
                <a:latin typeface="+mn-lt"/>
              </a:rPr>
              <a:t>Farm Balance Sheet </a:t>
            </a:r>
          </a:p>
          <a:p>
            <a:r>
              <a:rPr lang="en-US" sz="1800" dirty="0">
                <a:latin typeface="+mn-lt"/>
              </a:rPr>
              <a:t>Support Systems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F8BFDF1-4AB2-490E-B68B-78A4C48BDFDB}"/>
              </a:ext>
            </a:extLst>
          </p:cNvPr>
          <p:cNvSpPr/>
          <p:nvPr/>
        </p:nvSpPr>
        <p:spPr>
          <a:xfrm>
            <a:off x="0" y="-7952"/>
            <a:ext cx="12192000" cy="830997"/>
          </a:xfrm>
          <a:prstGeom prst="rect">
            <a:avLst/>
          </a:prstGeom>
          <a:solidFill>
            <a:srgbClr val="0078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C16A876-28C8-403B-AC53-14BA97A5A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5696" y="418809"/>
            <a:ext cx="7066721" cy="67756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4900" dirty="0">
                <a:solidFill>
                  <a:srgbClr val="FFFFFF"/>
                </a:solidFill>
                <a:latin typeface="+mn-lt"/>
              </a:rPr>
              <a:t>Financing the Transition</a:t>
            </a:r>
            <a:br>
              <a:rPr lang="en-US" sz="3000" dirty="0">
                <a:solidFill>
                  <a:srgbClr val="FFFFFF"/>
                </a:solidFill>
                <a:latin typeface="+mn-lt"/>
              </a:rPr>
            </a:br>
            <a:endParaRPr lang="en-US" sz="30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B5B683D-6EA7-4877-81B6-874CC3DAEE6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72757" y="5948247"/>
            <a:ext cx="1066843" cy="754305"/>
          </a:xfrm>
          <a:prstGeom prst="rect">
            <a:avLst/>
          </a:prstGeom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5FE6A63-307E-4AF9-B954-D6AF2B3A4B48}"/>
              </a:ext>
            </a:extLst>
          </p:cNvPr>
          <p:cNvSpPr txBox="1"/>
          <p:nvPr/>
        </p:nvSpPr>
        <p:spPr>
          <a:xfrm>
            <a:off x="533819" y="1188656"/>
            <a:ext cx="108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Challenge:  </a:t>
            </a:r>
            <a:r>
              <a:rPr lang="en-US" sz="2400" dirty="0"/>
              <a:t>Economics of Transition                      </a:t>
            </a:r>
            <a:r>
              <a:rPr lang="en-US" sz="2400" b="1" dirty="0"/>
              <a:t>Opportunity:  </a:t>
            </a:r>
            <a:r>
              <a:rPr lang="en-US" sz="2400" dirty="0"/>
              <a:t>Strike the Right Balance</a:t>
            </a:r>
          </a:p>
        </p:txBody>
      </p:sp>
      <p:sp>
        <p:nvSpPr>
          <p:cNvPr id="24" name="Arrow: Chevron 23">
            <a:extLst>
              <a:ext uri="{FF2B5EF4-FFF2-40B4-BE49-F238E27FC236}">
                <a16:creationId xmlns:a16="http://schemas.microsoft.com/office/drawing/2014/main" id="{140B1C2C-A4DE-4328-8644-38DF7DFE7292}"/>
              </a:ext>
            </a:extLst>
          </p:cNvPr>
          <p:cNvSpPr/>
          <p:nvPr/>
        </p:nvSpPr>
        <p:spPr>
          <a:xfrm>
            <a:off x="7194179" y="3572242"/>
            <a:ext cx="1063487" cy="2305878"/>
          </a:xfrm>
          <a:prstGeom prst="chevron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02569B5A-7A88-4809-8D82-2DCA041D8D96}"/>
              </a:ext>
            </a:extLst>
          </p:cNvPr>
          <p:cNvGrpSpPr/>
          <p:nvPr/>
        </p:nvGrpSpPr>
        <p:grpSpPr>
          <a:xfrm>
            <a:off x="344000" y="2179780"/>
            <a:ext cx="6830707" cy="4257118"/>
            <a:chOff x="-907359" y="1203855"/>
            <a:chExt cx="8357014" cy="5201852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2E75C1AA-8F2A-478D-950A-6684DDD32CD8}"/>
                </a:ext>
              </a:extLst>
            </p:cNvPr>
            <p:cNvCxnSpPr>
              <a:stCxn id="25" idx="1"/>
              <a:endCxn id="25" idx="3"/>
            </p:cNvCxnSpPr>
            <p:nvPr/>
          </p:nvCxnSpPr>
          <p:spPr>
            <a:xfrm>
              <a:off x="655983" y="4314128"/>
              <a:ext cx="59436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DB74CD4-B6B3-43AC-9E01-509CE4114120}"/>
                </a:ext>
              </a:extLst>
            </p:cNvPr>
            <p:cNvGrpSpPr/>
            <p:nvPr/>
          </p:nvGrpSpPr>
          <p:grpSpPr>
            <a:xfrm>
              <a:off x="-907359" y="1203855"/>
              <a:ext cx="8357014" cy="5201852"/>
              <a:chOff x="-907359" y="1054223"/>
              <a:chExt cx="8357014" cy="5201852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CCFE249-8039-4177-89E2-461555A4C359}"/>
                  </a:ext>
                </a:extLst>
              </p:cNvPr>
              <p:cNvSpPr/>
              <p:nvPr/>
            </p:nvSpPr>
            <p:spPr>
              <a:xfrm>
                <a:off x="655983" y="2097157"/>
                <a:ext cx="5943600" cy="413467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53C50295-00F5-467B-8FDE-8D9E30B2F387}"/>
                  </a:ext>
                </a:extLst>
              </p:cNvPr>
              <p:cNvGrpSpPr/>
              <p:nvPr/>
            </p:nvGrpSpPr>
            <p:grpSpPr>
              <a:xfrm>
                <a:off x="-907359" y="1054223"/>
                <a:ext cx="8357014" cy="5201852"/>
                <a:chOff x="-883090" y="1043558"/>
                <a:chExt cx="8357014" cy="5201852"/>
              </a:xfrm>
            </p:grpSpPr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5A9B460E-83D1-4428-860E-4D1901549D03}"/>
                    </a:ext>
                  </a:extLst>
                </p:cNvPr>
                <p:cNvCxnSpPr>
                  <a:stCxn id="25" idx="0"/>
                  <a:endCxn id="25" idx="2"/>
                </p:cNvCxnSpPr>
                <p:nvPr/>
              </p:nvCxnSpPr>
              <p:spPr>
                <a:xfrm>
                  <a:off x="3627783" y="2097157"/>
                  <a:ext cx="0" cy="4134678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DD923FC5-F8D1-4E20-AE57-304FB1DE5B19}"/>
                    </a:ext>
                  </a:extLst>
                </p:cNvPr>
                <p:cNvSpPr txBox="1"/>
                <p:nvPr/>
              </p:nvSpPr>
              <p:spPr>
                <a:xfrm>
                  <a:off x="764880" y="2657360"/>
                  <a:ext cx="2902226" cy="75215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dirty="0"/>
                    <a:t>Too Few</a:t>
                  </a:r>
                </a:p>
                <a:p>
                  <a:pPr algn="ctr"/>
                  <a:r>
                    <a:rPr lang="en-US" sz="1400" dirty="0"/>
                    <a:t>(minimal economic benefit)</a:t>
                  </a:r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A3E90E53-4303-4180-BB80-14401D08EAD2}"/>
                    </a:ext>
                  </a:extLst>
                </p:cNvPr>
                <p:cNvSpPr txBox="1"/>
                <p:nvPr/>
              </p:nvSpPr>
              <p:spPr>
                <a:xfrm>
                  <a:off x="3662569" y="2435107"/>
                  <a:ext cx="2902226" cy="12410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dirty="0">
                      <a:solidFill>
                        <a:schemeClr val="accent6">
                          <a:lumMod val="75000"/>
                        </a:schemeClr>
                      </a:solidFill>
                    </a:rPr>
                    <a:t>25-35%</a:t>
                  </a:r>
                </a:p>
                <a:p>
                  <a:pPr algn="ctr"/>
                  <a:r>
                    <a:rPr lang="en-US" sz="2000" dirty="0">
                      <a:solidFill>
                        <a:schemeClr val="accent6">
                          <a:lumMod val="75000"/>
                        </a:schemeClr>
                      </a:solidFill>
                    </a:rPr>
                    <a:t>of target acres per year</a:t>
                  </a:r>
                  <a:endParaRPr lang="en-US" sz="1200" dirty="0">
                    <a:solidFill>
                      <a:schemeClr val="accent6">
                        <a:lumMod val="75000"/>
                      </a:schemeClr>
                    </a:solidFill>
                  </a:endParaRP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812BC738-96C6-45F5-AD8E-8474BEDCC5D1}"/>
                    </a:ext>
                  </a:extLst>
                </p:cNvPr>
                <p:cNvSpPr txBox="1"/>
                <p:nvPr/>
              </p:nvSpPr>
              <p:spPr>
                <a:xfrm>
                  <a:off x="784542" y="4233974"/>
                  <a:ext cx="2823581" cy="172995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/>
                    <a:t>Wrong Plan</a:t>
                  </a:r>
                </a:p>
                <a:p>
                  <a:pPr algn="ctr"/>
                  <a:r>
                    <a:rPr lang="en-US" sz="1400" dirty="0"/>
                    <a:t>or</a:t>
                  </a:r>
                </a:p>
                <a:p>
                  <a:pPr algn="ctr"/>
                  <a:r>
                    <a:rPr lang="en-US" dirty="0"/>
                    <a:t>Wrong Fields   </a:t>
                  </a:r>
                </a:p>
                <a:p>
                  <a:pPr algn="ctr"/>
                  <a:r>
                    <a:rPr lang="en-US" sz="1400" dirty="0"/>
                    <a:t>or</a:t>
                  </a:r>
                  <a:r>
                    <a:rPr lang="en-US" dirty="0"/>
                    <a:t> </a:t>
                  </a:r>
                </a:p>
                <a:p>
                  <a:pPr algn="ctr"/>
                  <a:r>
                    <a:rPr lang="en-US" dirty="0"/>
                    <a:t>Wrong Equipment</a:t>
                  </a:r>
                  <a:endParaRPr lang="en-US" sz="1100" dirty="0"/>
                </a:p>
              </p:txBody>
            </p:sp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5751F465-7F74-44E8-84D4-1861C397B01F}"/>
                    </a:ext>
                  </a:extLst>
                </p:cNvPr>
                <p:cNvSpPr txBox="1"/>
                <p:nvPr/>
              </p:nvSpPr>
              <p:spPr>
                <a:xfrm>
                  <a:off x="3884155" y="4590564"/>
                  <a:ext cx="2459053" cy="10906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dirty="0"/>
                    <a:t>Too Many Acres</a:t>
                  </a:r>
                </a:p>
                <a:p>
                  <a:pPr algn="ctr"/>
                  <a:r>
                    <a:rPr lang="en-US" sz="1400" dirty="0"/>
                    <a:t>(potential for negative $$ impact</a:t>
                  </a:r>
                  <a:r>
                    <a:rPr lang="en-US" sz="1600" dirty="0"/>
                    <a:t>)</a:t>
                  </a:r>
                  <a:endParaRPr lang="en-US" sz="1050" dirty="0"/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320FFC35-3E7B-4915-AD96-C7559DFE015A}"/>
                    </a:ext>
                  </a:extLst>
                </p:cNvPr>
                <p:cNvSpPr txBox="1"/>
                <p:nvPr/>
              </p:nvSpPr>
              <p:spPr>
                <a:xfrm>
                  <a:off x="-844203" y="2108187"/>
                  <a:ext cx="2285399" cy="4136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6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High</a:t>
                  </a:r>
                  <a:endParaRPr lang="en-US" sz="105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D2F3BFB2-5454-46D3-B68F-48007E63499C}"/>
                    </a:ext>
                  </a:extLst>
                </p:cNvPr>
                <p:cNvSpPr txBox="1"/>
                <p:nvPr/>
              </p:nvSpPr>
              <p:spPr>
                <a:xfrm>
                  <a:off x="5188525" y="1605399"/>
                  <a:ext cx="2285399" cy="4136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6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High</a:t>
                  </a:r>
                  <a:endParaRPr lang="en-US" sz="105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FE80F976-1918-429C-88E1-E5770346BB5B}"/>
                    </a:ext>
                  </a:extLst>
                </p:cNvPr>
                <p:cNvSpPr txBox="1"/>
                <p:nvPr/>
              </p:nvSpPr>
              <p:spPr>
                <a:xfrm>
                  <a:off x="-311126" y="1590261"/>
                  <a:ext cx="2285399" cy="4136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6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Low</a:t>
                  </a:r>
                  <a:endParaRPr lang="en-US" sz="105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111C3CB6-36DE-4D0C-9868-931FBFF2E3DF}"/>
                    </a:ext>
                  </a:extLst>
                </p:cNvPr>
                <p:cNvSpPr txBox="1"/>
                <p:nvPr/>
              </p:nvSpPr>
              <p:spPr>
                <a:xfrm>
                  <a:off x="-844203" y="5831725"/>
                  <a:ext cx="2285399" cy="4136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6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</a:rPr>
                    <a:t>Low</a:t>
                  </a:r>
                  <a:endParaRPr lang="en-US" sz="105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33A4E045-C273-4F5D-B127-C1C146D9AE2E}"/>
                    </a:ext>
                  </a:extLst>
                </p:cNvPr>
                <p:cNvSpPr txBox="1"/>
                <p:nvPr/>
              </p:nvSpPr>
              <p:spPr>
                <a:xfrm>
                  <a:off x="-883090" y="3506347"/>
                  <a:ext cx="1514805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dirty="0">
                      <a:solidFill>
                        <a:schemeClr val="bg1">
                          <a:lumMod val="50000"/>
                        </a:schemeClr>
                      </a:solidFill>
                    </a:rPr>
                    <a:t>Ability to Execute</a:t>
                  </a:r>
                  <a:endParaRPr lang="en-US" sz="1400" dirty="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3423DBEC-485D-40ED-A5BC-855E5601DE95}"/>
                    </a:ext>
                  </a:extLst>
                </p:cNvPr>
                <p:cNvSpPr txBox="1"/>
                <p:nvPr/>
              </p:nvSpPr>
              <p:spPr>
                <a:xfrm>
                  <a:off x="2215993" y="1043558"/>
                  <a:ext cx="2741601" cy="101541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dirty="0">
                      <a:solidFill>
                        <a:schemeClr val="bg1">
                          <a:lumMod val="50000"/>
                        </a:schemeClr>
                      </a:solidFill>
                    </a:rPr>
                    <a:t>Economic Impact</a:t>
                  </a:r>
                  <a:endParaRPr lang="en-US" sz="1400" dirty="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p:grpSp>
        </p:grp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C8E4120-4021-4AB0-9506-13A9DD162543}"/>
              </a:ext>
            </a:extLst>
          </p:cNvPr>
          <p:cNvCxnSpPr/>
          <p:nvPr/>
        </p:nvCxnSpPr>
        <p:spPr>
          <a:xfrm flipV="1">
            <a:off x="748769" y="1892416"/>
            <a:ext cx="10694461" cy="74862"/>
          </a:xfrm>
          <a:prstGeom prst="line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13305A9-8E67-4240-AABB-9615998A83B0}"/>
              </a:ext>
            </a:extLst>
          </p:cNvPr>
          <p:cNvCxnSpPr/>
          <p:nvPr/>
        </p:nvCxnSpPr>
        <p:spPr>
          <a:xfrm flipV="1">
            <a:off x="731646" y="2026254"/>
            <a:ext cx="10694461" cy="74862"/>
          </a:xfrm>
          <a:prstGeom prst="line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9980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224EBE74-D82B-4CED-8993-3C86604FE508}"/>
              </a:ext>
            </a:extLst>
          </p:cNvPr>
          <p:cNvSpPr/>
          <p:nvPr/>
        </p:nvSpPr>
        <p:spPr>
          <a:xfrm>
            <a:off x="0" y="-6178"/>
            <a:ext cx="12192000" cy="865451"/>
          </a:xfrm>
          <a:prstGeom prst="rect">
            <a:avLst/>
          </a:prstGeom>
          <a:solidFill>
            <a:srgbClr val="0078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75BE28-6E53-421D-BE07-CEA63C55B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019" y="-236233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  <a:latin typeface="+mn-lt"/>
              </a:rPr>
              <a:t>Technology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01566-6400-45A2-89D9-217DB4605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89330"/>
            <a:ext cx="11943753" cy="4351338"/>
          </a:xfrm>
        </p:spPr>
        <p:txBody>
          <a:bodyPr/>
          <a:lstStyle/>
          <a:p>
            <a:r>
              <a:rPr lang="en-US" sz="2400" b="1" dirty="0"/>
              <a:t>Challenge: </a:t>
            </a:r>
            <a:r>
              <a:rPr lang="en-US" sz="2400" dirty="0"/>
              <a:t> Capital Requirements for Technology Integration</a:t>
            </a:r>
          </a:p>
          <a:p>
            <a:r>
              <a:rPr lang="en-US" sz="2400" b="1" dirty="0"/>
              <a:t>Opportunity:  </a:t>
            </a:r>
            <a:r>
              <a:rPr lang="en-US" sz="2400" dirty="0"/>
              <a:t>Insight, Multiple modes of Actions, &amp; More Consistent Outcomes</a:t>
            </a:r>
          </a:p>
          <a:p>
            <a:pPr lvl="1"/>
            <a:r>
              <a:rPr lang="en-US" sz="2000" dirty="0"/>
              <a:t>Advanced Agronomics &amp; Consistency  - Soil is our Number 1 Defense</a:t>
            </a:r>
          </a:p>
          <a:p>
            <a:pPr lvl="1"/>
            <a:r>
              <a:rPr lang="en-US" sz="2000" dirty="0"/>
              <a:t>Rainy weather Defense &amp; Tillage reducer</a:t>
            </a:r>
          </a:p>
          <a:p>
            <a:pPr lvl="1"/>
            <a:r>
              <a:rPr lang="en-US" sz="2000" dirty="0"/>
              <a:t>Defense against late season weeds</a:t>
            </a:r>
          </a:p>
          <a:p>
            <a:pPr lvl="1"/>
            <a:r>
              <a:rPr lang="en-US" sz="2000" dirty="0"/>
              <a:t>Insight is key defense for long term storage</a:t>
            </a:r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293821F-2A04-49A1-98BB-8AA2D32238E9}"/>
              </a:ext>
            </a:extLst>
          </p:cNvPr>
          <p:cNvGrpSpPr/>
          <p:nvPr/>
        </p:nvGrpSpPr>
        <p:grpSpPr>
          <a:xfrm>
            <a:off x="0" y="3562399"/>
            <a:ext cx="12257911" cy="2525560"/>
            <a:chOff x="0" y="4212317"/>
            <a:chExt cx="12291225" cy="2525560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0BED0F3-0FD2-4255-8EE3-AEC483425892}"/>
                </a:ext>
              </a:extLst>
            </p:cNvPr>
            <p:cNvGrpSpPr/>
            <p:nvPr/>
          </p:nvGrpSpPr>
          <p:grpSpPr>
            <a:xfrm>
              <a:off x="3539068" y="4222393"/>
              <a:ext cx="3023779" cy="2515484"/>
              <a:chOff x="4572559" y="1899516"/>
              <a:chExt cx="3065595" cy="2673491"/>
            </a:xfrm>
          </p:grpSpPr>
          <p:pic>
            <p:nvPicPr>
              <p:cNvPr id="19" name="Picture 2">
                <a:extLst>
                  <a:ext uri="{FF2B5EF4-FFF2-40B4-BE49-F238E27FC236}">
                    <a16:creationId xmlns:a16="http://schemas.microsoft.com/office/drawing/2014/main" id="{948D4482-962F-4696-AEB5-71803983384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245" r="9440" b="-5"/>
              <a:stretch/>
            </p:blipFill>
            <p:spPr bwMode="auto">
              <a:xfrm>
                <a:off x="4621847" y="2349679"/>
                <a:ext cx="3016307" cy="222332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F47974B-D3C2-4051-9C2B-667F2E96D2F8}"/>
                  </a:ext>
                </a:extLst>
              </p:cNvPr>
              <p:cNvSpPr txBox="1"/>
              <p:nvPr/>
            </p:nvSpPr>
            <p:spPr>
              <a:xfrm>
                <a:off x="4572559" y="1899516"/>
                <a:ext cx="2700789" cy="3598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2. Weed Flaming </a:t>
                </a: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3F00346F-3AB2-4935-AE58-41E276D495BE}"/>
                </a:ext>
              </a:extLst>
            </p:cNvPr>
            <p:cNvGrpSpPr/>
            <p:nvPr/>
          </p:nvGrpSpPr>
          <p:grpSpPr>
            <a:xfrm>
              <a:off x="6583790" y="4216735"/>
              <a:ext cx="3272592" cy="2484542"/>
              <a:chOff x="4454814" y="4259561"/>
              <a:chExt cx="3272592" cy="2484542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1604699F-861D-49DD-A1C7-C89EC800D20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7730" b="20925"/>
              <a:stretch/>
            </p:blipFill>
            <p:spPr>
              <a:xfrm>
                <a:off x="4621847" y="4688777"/>
                <a:ext cx="3016307" cy="2055326"/>
              </a:xfrm>
              <a:prstGeom prst="rect">
                <a:avLst/>
              </a:prstGeom>
            </p:spPr>
          </p:pic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25F9236-6DFD-4617-A77E-D98797ACA796}"/>
                  </a:ext>
                </a:extLst>
              </p:cNvPr>
              <p:cNvSpPr txBox="1"/>
              <p:nvPr/>
            </p:nvSpPr>
            <p:spPr>
              <a:xfrm>
                <a:off x="4454814" y="4259561"/>
                <a:ext cx="327259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3. Weed Electrocution – 14,000V</a:t>
                </a: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97877CFA-6D84-4B40-BC86-38444C6A8354}"/>
                </a:ext>
              </a:extLst>
            </p:cNvPr>
            <p:cNvGrpSpPr/>
            <p:nvPr/>
          </p:nvGrpSpPr>
          <p:grpSpPr>
            <a:xfrm>
              <a:off x="0" y="4222648"/>
              <a:ext cx="3538068" cy="2515229"/>
              <a:chOff x="69677" y="2070352"/>
              <a:chExt cx="3730904" cy="2460333"/>
            </a:xfrm>
          </p:grpSpPr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19C966EF-852E-4AD7-A371-B63B4F33A0A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5143" t="11777" b="5901"/>
              <a:stretch/>
            </p:blipFill>
            <p:spPr>
              <a:xfrm>
                <a:off x="200743" y="2492727"/>
                <a:ext cx="3506156" cy="2037958"/>
              </a:xfrm>
              <a:prstGeom prst="rect">
                <a:avLst/>
              </a:prstGeom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C386288-885C-4A8C-8FD7-BFC36CCF2A51}"/>
                  </a:ext>
                </a:extLst>
              </p:cNvPr>
              <p:cNvSpPr txBox="1"/>
              <p:nvPr/>
            </p:nvSpPr>
            <p:spPr>
              <a:xfrm>
                <a:off x="69677" y="2070352"/>
                <a:ext cx="3730904" cy="331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1. Soil Zones:  Electro-Conductivity</a:t>
                </a:r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CA104BDD-E81A-466E-8732-22697A9B2575}"/>
                </a:ext>
              </a:extLst>
            </p:cNvPr>
            <p:cNvGrpSpPr/>
            <p:nvPr/>
          </p:nvGrpSpPr>
          <p:grpSpPr>
            <a:xfrm>
              <a:off x="9849301" y="4212317"/>
              <a:ext cx="2441924" cy="2488960"/>
              <a:chOff x="9849301" y="4212317"/>
              <a:chExt cx="2441924" cy="2488960"/>
            </a:xfrm>
          </p:grpSpPr>
          <p:pic>
            <p:nvPicPr>
              <p:cNvPr id="28" name="Picture 27" descr="Diagram&#10;&#10;Description automatically generated with medium confidence">
                <a:extLst>
                  <a:ext uri="{FF2B5EF4-FFF2-40B4-BE49-F238E27FC236}">
                    <a16:creationId xmlns:a16="http://schemas.microsoft.com/office/drawing/2014/main" id="{E1157B60-4DC4-4D64-9443-5212D568FF2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975" t="28825" b="31146"/>
              <a:stretch/>
            </p:blipFill>
            <p:spPr>
              <a:xfrm>
                <a:off x="9956042" y="4507947"/>
                <a:ext cx="2269093" cy="2193330"/>
              </a:xfrm>
              <a:prstGeom prst="rect">
                <a:avLst/>
              </a:prstGeom>
            </p:spPr>
          </p:pic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CAF3641-2E05-420C-B430-5F5A20FC9395}"/>
                  </a:ext>
                </a:extLst>
              </p:cNvPr>
              <p:cNvSpPr txBox="1"/>
              <p:nvPr/>
            </p:nvSpPr>
            <p:spPr>
              <a:xfrm>
                <a:off x="9849301" y="4212317"/>
                <a:ext cx="244192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4. Storage Management</a:t>
                </a:r>
              </a:p>
            </p:txBody>
          </p:sp>
        </p:grpSp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47BB1D89-E914-4033-8DE8-4C8B6CED83C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70468" y="6087959"/>
            <a:ext cx="1066843" cy="754305"/>
          </a:xfrm>
          <a:prstGeom prst="rect">
            <a:avLst/>
          </a:prstGeom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41810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911BE883-46B4-412C-B6C3-88A2FF74B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77D1452-F0B7-431E-9A24-D3F7103D8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ounded Rectangle 20">
            <a:extLst>
              <a:ext uri="{FF2B5EF4-FFF2-40B4-BE49-F238E27FC236}">
                <a16:creationId xmlns:a16="http://schemas.microsoft.com/office/drawing/2014/main" id="{A660F4F9-5DF5-4F15-BE6A-CD8648BB1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211" y="559407"/>
            <a:ext cx="6594522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A person and person standing on a tractor in a field&#10;&#10;Description automatically generated with medium confidence">
            <a:extLst>
              <a:ext uri="{FF2B5EF4-FFF2-40B4-BE49-F238E27FC236}">
                <a16:creationId xmlns:a16="http://schemas.microsoft.com/office/drawing/2014/main" id="{1687B1A8-3572-4A9F-AC4F-6944699C3E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9" r="9208" b="-1"/>
          <a:stretch/>
        </p:blipFill>
        <p:spPr>
          <a:xfrm>
            <a:off x="644652" y="722376"/>
            <a:ext cx="6263640" cy="5413248"/>
          </a:xfrm>
          <a:prstGeom prst="rect">
            <a:avLst/>
          </a:prstGeom>
          <a:effectLst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01C13C-14A7-4B7B-9D90-06C35EE5F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6143" y="1077395"/>
            <a:ext cx="4738577" cy="519932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Framework:  36, 3, 365</a:t>
            </a:r>
          </a:p>
          <a:p>
            <a:pPr marL="0" indent="0">
              <a:buNone/>
            </a:pPr>
            <a:endParaRPr lang="en-US" sz="200" dirty="0"/>
          </a:p>
          <a:p>
            <a:r>
              <a:rPr lang="en-US" b="1" dirty="0"/>
              <a:t>Challenge:  </a:t>
            </a:r>
            <a:r>
              <a:rPr lang="en-US" dirty="0"/>
              <a:t>Labor</a:t>
            </a:r>
          </a:p>
          <a:p>
            <a:r>
              <a:rPr lang="en-US" b="1" dirty="0"/>
              <a:t>Opportunity:  </a:t>
            </a:r>
            <a:r>
              <a:rPr lang="en-US" dirty="0"/>
              <a:t>Pathway to Return to the Farm</a:t>
            </a:r>
          </a:p>
          <a:p>
            <a:pPr marL="0" indent="0">
              <a:buNone/>
            </a:pPr>
            <a:endParaRPr lang="en-US" sz="800" dirty="0"/>
          </a:p>
          <a:p>
            <a:pPr lvl="1"/>
            <a:r>
              <a:rPr lang="en-US" dirty="0"/>
              <a:t>Specialized Training</a:t>
            </a:r>
          </a:p>
          <a:p>
            <a:pPr lvl="2"/>
            <a:r>
              <a:rPr lang="en-US" dirty="0"/>
              <a:t>Character first </a:t>
            </a:r>
          </a:p>
          <a:p>
            <a:pPr lvl="2"/>
            <a:r>
              <a:rPr lang="en-US" dirty="0">
                <a:ea typeface="Times New Roman" panose="02020603050405020304" pitchFamily="18" charset="0"/>
                <a:cs typeface="Calibri" panose="020F0502020204030204" pitchFamily="34" charset="0"/>
              </a:rPr>
              <a:t>Direct and indirect positions </a:t>
            </a:r>
          </a:p>
          <a:p>
            <a:pPr marL="1828800" lvl="4" indent="0">
              <a:buNone/>
            </a:pPr>
            <a:endParaRPr lang="en-US" sz="16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1"/>
            <a:r>
              <a:rPr lang="en-US" dirty="0"/>
              <a:t>Long-Term Investment </a:t>
            </a:r>
          </a:p>
          <a:p>
            <a:pPr lvl="2"/>
            <a:r>
              <a:rPr lang="en-US" dirty="0"/>
              <a:t>Create ownership environment</a:t>
            </a:r>
          </a:p>
          <a:p>
            <a:pPr lvl="2"/>
            <a:r>
              <a:rPr lang="en-US" dirty="0"/>
              <a:t>Goal:  our employees are multi-generational </a:t>
            </a:r>
          </a:p>
          <a:p>
            <a:pPr lvl="3"/>
            <a:r>
              <a:rPr lang="en-US" sz="1600" dirty="0"/>
              <a:t>health, 401k, vacation, etc.</a:t>
            </a:r>
          </a:p>
          <a:p>
            <a:pPr marL="1371600" lvl="3" indent="0">
              <a:buNone/>
            </a:pPr>
            <a:endParaRPr lang="en-US" sz="1100" dirty="0"/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endParaRPr lang="en-US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endParaRPr lang="en-US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57200" lvl="1" indent="0">
              <a:buNone/>
            </a:pPr>
            <a:endParaRPr lang="en-US" sz="1100" dirty="0"/>
          </a:p>
          <a:p>
            <a:pPr marL="457200" lvl="1" indent="0">
              <a:buNone/>
            </a:pPr>
            <a:endParaRPr lang="en-US" sz="1100" dirty="0"/>
          </a:p>
          <a:p>
            <a:endParaRPr lang="en-US" sz="1100" dirty="0"/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5E8ECBC8-AA5F-4678-A8E2-8AD909783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2944" y="4814"/>
            <a:ext cx="4639056" cy="878995"/>
          </a:xfrm>
          <a:prstGeom prst="rect">
            <a:avLst/>
          </a:prstGeom>
          <a:solidFill>
            <a:srgbClr val="0078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Labor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F834A08-84F7-4FF2-9F99-C01E8F9FE69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59074" y="6135624"/>
            <a:ext cx="907430" cy="641593"/>
          </a:xfrm>
          <a:prstGeom prst="rect">
            <a:avLst/>
          </a:prstGeom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36680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D89381D-F6A9-44E9-977C-564234E6A55C}"/>
              </a:ext>
            </a:extLst>
          </p:cNvPr>
          <p:cNvSpPr/>
          <p:nvPr/>
        </p:nvSpPr>
        <p:spPr>
          <a:xfrm>
            <a:off x="0" y="0"/>
            <a:ext cx="4639056" cy="1232153"/>
          </a:xfrm>
          <a:prstGeom prst="rect">
            <a:avLst/>
          </a:prstGeom>
          <a:solidFill>
            <a:srgbClr val="0078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56B9C1-11C1-48F2-99CA-B5542D572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39" y="-253377"/>
            <a:ext cx="4566117" cy="162232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+mn-lt"/>
                <a:ea typeface="+mj-ea"/>
                <a:cs typeface="+mj-cs"/>
              </a:rPr>
              <a:t>Regulatory &amp;                  Risk Management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4D46989-FDFF-4743-BD7F-E668134C6DC0}"/>
              </a:ext>
            </a:extLst>
          </p:cNvPr>
          <p:cNvSpPr txBox="1">
            <a:spLocks/>
          </p:cNvSpPr>
          <p:nvPr/>
        </p:nvSpPr>
        <p:spPr>
          <a:xfrm>
            <a:off x="-19744" y="1634268"/>
            <a:ext cx="4750904" cy="43968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33363" indent="-233363" algn="l" defTabSz="457200" rtl="0" eaLnBrk="1" latinLnBrk="0" hangingPunct="1">
              <a:spcBef>
                <a:spcPts val="9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ts val="6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ts val="6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ts val="6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ts val="6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000000"/>
                </a:solidFill>
                <a:latin typeface="+mn-lt"/>
              </a:rPr>
              <a:t>Need Adequate Coverage: </a:t>
            </a:r>
          </a:p>
          <a:p>
            <a:pPr lvl="1"/>
            <a:r>
              <a:rPr lang="en-US" sz="1600" b="1" dirty="0">
                <a:solidFill>
                  <a:srgbClr val="000000"/>
                </a:solidFill>
                <a:latin typeface="+mn-lt"/>
              </a:rPr>
              <a:t>Challenge:  </a:t>
            </a:r>
            <a:r>
              <a:rPr lang="en-US" sz="1600" dirty="0">
                <a:solidFill>
                  <a:srgbClr val="000000"/>
                </a:solidFill>
                <a:latin typeface="+mn-lt"/>
              </a:rPr>
              <a:t>Transition &amp; Organic T-yields</a:t>
            </a:r>
          </a:p>
          <a:p>
            <a:pPr lvl="1"/>
            <a:r>
              <a:rPr lang="en-US" sz="1600" b="1" dirty="0">
                <a:solidFill>
                  <a:srgbClr val="000000"/>
                </a:solidFill>
                <a:latin typeface="+mn-lt"/>
              </a:rPr>
              <a:t>Opportunity:  </a:t>
            </a:r>
            <a:r>
              <a:rPr lang="en-US" sz="1600" dirty="0">
                <a:solidFill>
                  <a:srgbClr val="000000"/>
                </a:solidFill>
                <a:latin typeface="+mn-lt"/>
              </a:rPr>
              <a:t>Policy Acceleration Needed for 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+mn-lt"/>
              </a:rPr>
              <a:t>Production and Revenue History (PRH)</a:t>
            </a:r>
            <a:endParaRPr lang="en-US" sz="1600" dirty="0">
              <a:solidFill>
                <a:srgbClr val="000000"/>
              </a:solidFill>
              <a:latin typeface="+mn-lt"/>
            </a:endParaRPr>
          </a:p>
          <a:p>
            <a:pPr lvl="2"/>
            <a:r>
              <a:rPr lang="en-US" sz="1400" dirty="0">
                <a:solidFill>
                  <a:srgbClr val="000000"/>
                </a:solidFill>
                <a:latin typeface="+mn-lt"/>
              </a:rPr>
              <a:t>producer’s own yield and price history </a:t>
            </a:r>
          </a:p>
          <a:p>
            <a:pPr lvl="2"/>
            <a:r>
              <a:rPr lang="en-US" sz="1400" b="0" i="0" dirty="0">
                <a:solidFill>
                  <a:srgbClr val="000000"/>
                </a:solidFill>
                <a:effectLst/>
                <a:latin typeface="+mn-lt"/>
              </a:rPr>
              <a:t>Introduced in 2021 in Strawberries -  FL</a:t>
            </a:r>
          </a:p>
          <a:p>
            <a:r>
              <a:rPr lang="en-US" sz="1800" b="1" dirty="0">
                <a:solidFill>
                  <a:srgbClr val="000000"/>
                </a:solidFill>
                <a:latin typeface="+mn-lt"/>
              </a:rPr>
              <a:t>Need Organic Adjusting Standards:</a:t>
            </a:r>
          </a:p>
          <a:p>
            <a:pPr lvl="1"/>
            <a:r>
              <a:rPr lang="en-US" sz="1600" b="1" dirty="0">
                <a:solidFill>
                  <a:srgbClr val="000000"/>
                </a:solidFill>
                <a:latin typeface="+mn-lt"/>
              </a:rPr>
              <a:t>Challenge:  </a:t>
            </a:r>
            <a:r>
              <a:rPr lang="en-US" sz="1600" dirty="0">
                <a:solidFill>
                  <a:srgbClr val="000000"/>
                </a:solidFill>
                <a:latin typeface="+mn-lt"/>
              </a:rPr>
              <a:t>Organic Food Grade Crops Adjusted to Conventional Feed Grade Standards</a:t>
            </a:r>
          </a:p>
          <a:p>
            <a:pPr lvl="1"/>
            <a:r>
              <a:rPr lang="en-US" sz="1600" b="1" dirty="0">
                <a:solidFill>
                  <a:srgbClr val="000000"/>
                </a:solidFill>
                <a:latin typeface="+mn-lt"/>
              </a:rPr>
              <a:t>Opportunity:  </a:t>
            </a:r>
            <a:r>
              <a:rPr lang="en-US" sz="1600" dirty="0">
                <a:solidFill>
                  <a:srgbClr val="000000"/>
                </a:solidFill>
                <a:latin typeface="+mn-lt"/>
              </a:rPr>
              <a:t>Organic Adjusting Standards</a:t>
            </a:r>
          </a:p>
          <a:p>
            <a:pPr marL="457200" lvl="1" indent="0">
              <a:buNone/>
            </a:pPr>
            <a:endParaRPr lang="en-US" sz="1600" dirty="0">
              <a:solidFill>
                <a:srgbClr val="000000"/>
              </a:solidFill>
              <a:latin typeface="+mn-lt"/>
            </a:endParaRPr>
          </a:p>
          <a:p>
            <a:pPr marL="457200" lvl="1" indent="0">
              <a:buNone/>
            </a:pPr>
            <a:endParaRPr lang="en-US" sz="1600" dirty="0">
              <a:solidFill>
                <a:srgbClr val="000000"/>
              </a:solidFill>
              <a:latin typeface="+mn-lt"/>
            </a:endParaRPr>
          </a:p>
          <a:p>
            <a:pPr marL="0" indent="0">
              <a:buNone/>
            </a:pPr>
            <a:r>
              <a:rPr lang="en-US" sz="1600" i="1" dirty="0">
                <a:solidFill>
                  <a:srgbClr val="000000"/>
                </a:solidFill>
                <a:latin typeface="+mn-lt"/>
                <a:cs typeface="+mn-cs"/>
              </a:rPr>
              <a:t>Note:  Whole Farm Protection Challenge -  Not applicable for farmers with less than 5 years tax history</a:t>
            </a:r>
            <a:endParaRPr lang="en-US" sz="1600" i="1" dirty="0">
              <a:latin typeface="+mn-lt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4" name="Table 7">
            <a:extLst>
              <a:ext uri="{FF2B5EF4-FFF2-40B4-BE49-F238E27FC236}">
                <a16:creationId xmlns:a16="http://schemas.microsoft.com/office/drawing/2014/main" id="{8EAA113B-D0A5-4152-AB1D-DA9AAD1261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0426084"/>
              </p:ext>
            </p:extLst>
          </p:nvPr>
        </p:nvGraphicFramePr>
        <p:xfrm>
          <a:off x="5405862" y="1634268"/>
          <a:ext cx="6019332" cy="362861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595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0581">
                  <a:extLst>
                    <a:ext uri="{9D8B030D-6E8A-4147-A177-3AD203B41FA5}">
                      <a16:colId xmlns:a16="http://schemas.microsoft.com/office/drawing/2014/main" val="3656094848"/>
                    </a:ext>
                  </a:extLst>
                </a:gridCol>
                <a:gridCol w="19634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7933">
                <a:tc>
                  <a:txBody>
                    <a:bodyPr/>
                    <a:lstStyle/>
                    <a:p>
                      <a:pPr algn="ctr" defTabSz="670559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100" b="1" dirty="0">
                          <a:solidFill>
                            <a:srgbClr val="FFFFFF"/>
                          </a:solidFill>
                        </a:rPr>
                        <a:t>CORN</a:t>
                      </a:r>
                      <a:endParaRPr sz="2100" b="1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</a:endParaRPr>
                    </a:p>
                  </a:txBody>
                  <a:tcPr marL="79108" marR="79108" marT="79108" marB="79108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b="1" dirty="0">
                          <a:solidFill>
                            <a:schemeClr val="bg1"/>
                          </a:solidFill>
                        </a:rPr>
                        <a:t>CONVENTIONAL</a:t>
                      </a:r>
                      <a:endParaRPr lang="en-US" sz="2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108" marR="79108" marT="79108" marB="79108"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b="1" dirty="0">
                          <a:solidFill>
                            <a:schemeClr val="bg1"/>
                          </a:solidFill>
                        </a:rPr>
                        <a:t>TRANSITION</a:t>
                      </a:r>
                      <a:endParaRPr lang="en-US" sz="2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108" marR="79108" marT="79108" marB="79108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1626">
                <a:tc>
                  <a:txBody>
                    <a:bodyPr/>
                    <a:lstStyle/>
                    <a:p>
                      <a:pPr algn="l" defTabSz="670559">
                        <a:defRPr sz="1800"/>
                      </a:pPr>
                      <a:r>
                        <a:rPr lang="en-US" sz="2100" dirty="0"/>
                        <a:t>APH </a:t>
                      </a:r>
                    </a:p>
                    <a:p>
                      <a:pPr algn="l" defTabSz="670559">
                        <a:defRPr sz="1800"/>
                      </a:pPr>
                      <a:r>
                        <a:rPr lang="en-US" sz="1200" dirty="0">
                          <a:latin typeface="Arial"/>
                          <a:ea typeface="Arial"/>
                          <a:cs typeface="Arial"/>
                        </a:rPr>
                        <a:t>(approved production history)</a:t>
                      </a:r>
                      <a:endParaRPr sz="12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9108" marR="79108" marT="79108" marB="79108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2100" dirty="0"/>
                        <a:t>210</a:t>
                      </a:r>
                      <a:endParaRPr sz="2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9108" marR="79108" marT="79108" marB="79108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2100" dirty="0"/>
                        <a:t>135</a:t>
                      </a:r>
                      <a:br>
                        <a:rPr lang="en-US" sz="2100" dirty="0"/>
                      </a:br>
                      <a:r>
                        <a:rPr lang="en-US" sz="1700" dirty="0"/>
                        <a:t>(t-yields)</a:t>
                      </a:r>
                      <a:endParaRPr sz="2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9108" marR="79108" marT="79108" marB="79108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7933">
                <a:tc>
                  <a:txBody>
                    <a:bodyPr/>
                    <a:lstStyle/>
                    <a:p>
                      <a:pPr algn="l" defTabSz="670559">
                        <a:defRPr sz="1800"/>
                      </a:pPr>
                      <a:r>
                        <a:rPr lang="en-US" sz="2100" dirty="0"/>
                        <a:t>Price ($/Bu)</a:t>
                      </a:r>
                      <a:endParaRPr sz="2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9108" marR="79108" marT="79108" marB="79108" anchor="ctr" horzOverflow="overflow"/>
                </a:tc>
                <a:tc>
                  <a:txBody>
                    <a:bodyPr/>
                    <a:lstStyle/>
                    <a:p>
                      <a:pPr algn="ctr" defTabSz="670559">
                        <a:defRPr sz="1800"/>
                      </a:pPr>
                      <a:r>
                        <a:rPr lang="en-US" sz="2100" dirty="0"/>
                        <a:t>$4.45</a:t>
                      </a:r>
                      <a:endParaRPr sz="2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9108" marR="79108" marT="79108" marB="79108" anchor="ctr" horzOverflow="overflow"/>
                </a:tc>
                <a:tc>
                  <a:txBody>
                    <a:bodyPr/>
                    <a:lstStyle/>
                    <a:p>
                      <a:pPr algn="ctr" defTabSz="670559">
                        <a:defRPr sz="1800"/>
                      </a:pPr>
                      <a:r>
                        <a:rPr lang="en-US" sz="2100" dirty="0"/>
                        <a:t>$4.45</a:t>
                      </a:r>
                      <a:endParaRPr sz="2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9108" marR="79108" marT="79108" marB="79108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4364">
                <a:tc>
                  <a:txBody>
                    <a:bodyPr/>
                    <a:lstStyle/>
                    <a:p>
                      <a:pPr algn="l" defTabSz="670559">
                        <a:defRPr sz="1800"/>
                      </a:pPr>
                      <a:r>
                        <a:rPr lang="en-US" sz="2100" dirty="0"/>
                        <a:t>% Coverage</a:t>
                      </a:r>
                      <a:endParaRPr sz="2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9108" marR="79108" marT="79108" marB="79108" anchor="ctr" horzOverflow="overflow"/>
                </a:tc>
                <a:tc>
                  <a:txBody>
                    <a:bodyPr/>
                    <a:lstStyle/>
                    <a:p>
                      <a:pPr algn="ctr" defTabSz="670559">
                        <a:defRPr sz="1800"/>
                      </a:pPr>
                      <a:r>
                        <a:rPr lang="en-US" sz="2100" dirty="0"/>
                        <a:t>85%</a:t>
                      </a:r>
                      <a:endParaRPr sz="2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9108" marR="79108" marT="79108" marB="79108" anchor="ctr" horzOverflow="overflow"/>
                </a:tc>
                <a:tc>
                  <a:txBody>
                    <a:bodyPr/>
                    <a:lstStyle/>
                    <a:p>
                      <a:pPr algn="ctr" defTabSz="670559">
                        <a:defRPr sz="1800"/>
                      </a:pPr>
                      <a:r>
                        <a:rPr lang="en-US" sz="2100" dirty="0"/>
                        <a:t>85%</a:t>
                      </a:r>
                      <a:endParaRPr sz="2100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9108" marR="79108" marT="79108" marB="79108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4364">
                <a:tc>
                  <a:txBody>
                    <a:bodyPr/>
                    <a:lstStyle/>
                    <a:p>
                      <a:pPr marL="0" marR="0" lvl="0" indent="0" algn="l" defTabSz="6705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sz="2100" b="1" dirty="0"/>
                        <a:t>Insurance Coverage</a:t>
                      </a:r>
                      <a:endParaRPr lang="en-US" sz="2100" b="1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9108" marR="79108" marT="79108" marB="79108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2100" b="1" dirty="0"/>
                        <a:t>$794.32</a:t>
                      </a:r>
                      <a:endParaRPr sz="2100" b="1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9108" marR="79108" marT="79108" marB="79108" anchor="ctr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en-US" sz="2100" b="1" dirty="0"/>
                        <a:t>$510.64</a:t>
                      </a:r>
                      <a:endParaRPr sz="2100" b="1" dirty="0">
                        <a:latin typeface="Arial"/>
                        <a:ea typeface="Arial"/>
                        <a:cs typeface="Arial"/>
                      </a:endParaRPr>
                    </a:p>
                  </a:txBody>
                  <a:tcPr marL="79108" marR="79108" marT="79108" marB="79108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1D63617F-79FB-4D4D-A959-845693BCE9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05397" y="5446028"/>
            <a:ext cx="1066843" cy="754305"/>
          </a:xfrm>
          <a:prstGeom prst="rect">
            <a:avLst/>
          </a:prstGeom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3AC53814-C7CA-4B88-AB10-E46EBCFC1368}"/>
              </a:ext>
            </a:extLst>
          </p:cNvPr>
          <p:cNvSpPr/>
          <p:nvPr/>
        </p:nvSpPr>
        <p:spPr>
          <a:xfrm>
            <a:off x="7523922" y="4530070"/>
            <a:ext cx="1431236" cy="504110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9DCABB2-DE29-4B72-BA62-FE9EC3419B55}"/>
              </a:ext>
            </a:extLst>
          </p:cNvPr>
          <p:cNvSpPr/>
          <p:nvPr/>
        </p:nvSpPr>
        <p:spPr>
          <a:xfrm>
            <a:off x="9789779" y="4512642"/>
            <a:ext cx="1431236" cy="504110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BDF812-6641-40AE-92DD-BF1F672543E0}"/>
              </a:ext>
            </a:extLst>
          </p:cNvPr>
          <p:cNvSpPr txBox="1"/>
          <p:nvPr/>
        </p:nvSpPr>
        <p:spPr>
          <a:xfrm>
            <a:off x="5846262" y="829001"/>
            <a:ext cx="5138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Multi-Peril Insurance Coverage Example</a:t>
            </a:r>
          </a:p>
        </p:txBody>
      </p:sp>
    </p:spTree>
    <p:extLst>
      <p:ext uri="{BB962C8B-B14F-4D97-AF65-F5344CB8AC3E}">
        <p14:creationId xmlns:p14="http://schemas.microsoft.com/office/powerpoint/2010/main" val="5110689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12582</TotalTime>
  <Words>605</Words>
  <Application>Microsoft Office PowerPoint</Application>
  <PresentationFormat>Widescreen</PresentationFormat>
  <Paragraphs>164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Organic Outlook:  Keys to Success </vt:lpstr>
      <vt:lpstr>PowerPoint Presentation</vt:lpstr>
      <vt:lpstr>Long Term Balance is Key to Success in Organic Production</vt:lpstr>
      <vt:lpstr>Organic Decisions:  System &amp; Process Based </vt:lpstr>
      <vt:lpstr>BARRIERS to SUCCESS</vt:lpstr>
      <vt:lpstr>Financing the Transition </vt:lpstr>
      <vt:lpstr>Technology</vt:lpstr>
      <vt:lpstr>Labor</vt:lpstr>
      <vt:lpstr>Regulatory &amp;                  Risk Management</vt:lpstr>
      <vt:lpstr>Regulatory &amp; Risk Management:  </vt:lpstr>
      <vt:lpstr>PowerPoint Presentation</vt:lpstr>
      <vt:lpstr>Through Challenge there is Opportunity in Organic Production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FFA AwardsBanquet</dc:title>
  <dc:creator>Amy Bruch</dc:creator>
  <cp:lastModifiedBy>Amy Dee Bruch</cp:lastModifiedBy>
  <cp:revision>42</cp:revision>
  <dcterms:created xsi:type="dcterms:W3CDTF">2021-05-02T19:18:16Z</dcterms:created>
  <dcterms:modified xsi:type="dcterms:W3CDTF">2022-01-31T20:58:16Z</dcterms:modified>
</cp:coreProperties>
</file>